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  <p:sldMasterId id="2147483712" r:id="rId6"/>
    <p:sldMasterId id="2147483725" r:id="rId7"/>
    <p:sldMasterId id="2147483738" r:id="rId8"/>
  </p:sldMasterIdLst>
  <p:sldIdLst>
    <p:sldId id="342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43" r:id="rId17"/>
    <p:sldId id="344" r:id="rId18"/>
    <p:sldId id="257" r:id="rId19"/>
    <p:sldId id="284" r:id="rId20"/>
    <p:sldId id="282" r:id="rId21"/>
    <p:sldId id="285" r:id="rId22"/>
    <p:sldId id="266" r:id="rId23"/>
    <p:sldId id="265" r:id="rId24"/>
    <p:sldId id="286" r:id="rId25"/>
    <p:sldId id="287" r:id="rId26"/>
    <p:sldId id="289" r:id="rId27"/>
    <p:sldId id="288" r:id="rId28"/>
    <p:sldId id="338" r:id="rId29"/>
    <p:sldId id="291" r:id="rId30"/>
    <p:sldId id="260" r:id="rId31"/>
    <p:sldId id="292" r:id="rId32"/>
    <p:sldId id="296" r:id="rId33"/>
    <p:sldId id="293" r:id="rId34"/>
    <p:sldId id="294" r:id="rId35"/>
    <p:sldId id="297" r:id="rId36"/>
    <p:sldId id="300" r:id="rId37"/>
    <p:sldId id="298" r:id="rId38"/>
    <p:sldId id="299" r:id="rId39"/>
    <p:sldId id="301" r:id="rId40"/>
    <p:sldId id="302" r:id="rId41"/>
    <p:sldId id="303" r:id="rId42"/>
    <p:sldId id="304" r:id="rId43"/>
    <p:sldId id="261" r:id="rId44"/>
    <p:sldId id="306" r:id="rId45"/>
    <p:sldId id="307" r:id="rId46"/>
    <p:sldId id="310" r:id="rId47"/>
    <p:sldId id="309" r:id="rId48"/>
    <p:sldId id="311" r:id="rId49"/>
    <p:sldId id="312" r:id="rId50"/>
    <p:sldId id="313" r:id="rId51"/>
    <p:sldId id="319" r:id="rId52"/>
    <p:sldId id="318" r:id="rId53"/>
    <p:sldId id="317" r:id="rId54"/>
    <p:sldId id="316" r:id="rId55"/>
    <p:sldId id="315" r:id="rId56"/>
    <p:sldId id="314" r:id="rId57"/>
    <p:sldId id="320" r:id="rId58"/>
    <p:sldId id="321" r:id="rId59"/>
    <p:sldId id="322" r:id="rId60"/>
    <p:sldId id="33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262" r:id="rId71"/>
    <p:sldId id="333" r:id="rId72"/>
    <p:sldId id="334" r:id="rId73"/>
    <p:sldId id="341" r:id="rId74"/>
    <p:sldId id="335" r:id="rId75"/>
    <p:sldId id="336" r:id="rId76"/>
    <p:sldId id="337" r:id="rId77"/>
  </p:sldIdLst>
  <p:sldSz cx="12192000" cy="6858000"/>
  <p:notesSz cx="6858000" cy="9144000"/>
  <p:defaultTextStyle>
    <a:defPPr>
      <a:defRPr lang="zh-CN"/>
    </a:defPPr>
    <a:lvl1pPr algn="just" rtl="0" eaLnBrk="0" fontAlgn="base" hangingPunct="0">
      <a:lnSpc>
        <a:spcPct val="90000"/>
      </a:lnSpc>
      <a:spcBef>
        <a:spcPts val="1000"/>
      </a:spcBef>
      <a:spcAft>
        <a:spcPct val="0"/>
      </a:spcAft>
      <a:buChar char="•"/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1pPr>
    <a:lvl2pPr marL="457200" algn="just" rtl="0" eaLnBrk="0" fontAlgn="base" hangingPunct="0">
      <a:lnSpc>
        <a:spcPct val="90000"/>
      </a:lnSpc>
      <a:spcBef>
        <a:spcPts val="1000"/>
      </a:spcBef>
      <a:spcAft>
        <a:spcPct val="0"/>
      </a:spcAft>
      <a:buChar char="•"/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2pPr>
    <a:lvl3pPr marL="914400" algn="just" rtl="0" eaLnBrk="0" fontAlgn="base" hangingPunct="0">
      <a:lnSpc>
        <a:spcPct val="90000"/>
      </a:lnSpc>
      <a:spcBef>
        <a:spcPts val="1000"/>
      </a:spcBef>
      <a:spcAft>
        <a:spcPct val="0"/>
      </a:spcAft>
      <a:buChar char="•"/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3pPr>
    <a:lvl4pPr marL="1371600" algn="just" rtl="0" eaLnBrk="0" fontAlgn="base" hangingPunct="0">
      <a:lnSpc>
        <a:spcPct val="90000"/>
      </a:lnSpc>
      <a:spcBef>
        <a:spcPts val="1000"/>
      </a:spcBef>
      <a:spcAft>
        <a:spcPct val="0"/>
      </a:spcAft>
      <a:buChar char="•"/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4pPr>
    <a:lvl5pPr marL="1828800" algn="just" rtl="0" eaLnBrk="0" fontAlgn="base" hangingPunct="0">
      <a:lnSpc>
        <a:spcPct val="90000"/>
      </a:lnSpc>
      <a:spcBef>
        <a:spcPts val="1000"/>
      </a:spcBef>
      <a:spcAft>
        <a:spcPct val="0"/>
      </a:spcAft>
      <a:buChar char="•"/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仿宋" panose="02010609060101010101" pitchFamily="49" charset="-122"/>
        <a:ea typeface="仿宋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EE445-EF43-4457-99AD-E6DEC6EB171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A128632E-6FE3-4BD4-84B6-E831E309E7E6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数据的图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表展示</a:t>
          </a:r>
        </a:p>
      </dgm:t>
    </dgm:pt>
    <dgm:pt modelId="{475B6BDE-1677-4BB2-8DF8-7222733CC242}" type="parTrans" cxnId="{028B5F66-A27E-4DEB-BB53-EA882148B436}">
      <dgm:prSet/>
      <dgm:spPr/>
      <dgm:t>
        <a:bodyPr/>
        <a:lstStyle/>
        <a:p>
          <a:endParaRPr lang="zh-CN" altLang="en-US"/>
        </a:p>
      </dgm:t>
    </dgm:pt>
    <dgm:pt modelId="{F916E399-0397-411C-86C2-E16163FA8D71}" type="sibTrans" cxnId="{028B5F66-A27E-4DEB-BB53-EA882148B436}">
      <dgm:prSet/>
      <dgm:spPr/>
      <dgm:t>
        <a:bodyPr/>
        <a:lstStyle/>
        <a:p>
          <a:endParaRPr lang="zh-CN" altLang="en-US"/>
        </a:p>
      </dgm:t>
    </dgm:pt>
    <dgm:pt modelId="{719120BA-16A3-425E-BEBE-2A9EC3F685A2}">
      <dgm:prSet custT="1"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20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数据的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20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预处理</a:t>
          </a:r>
        </a:p>
      </dgm:t>
    </dgm:pt>
    <dgm:pt modelId="{079549F8-B616-414E-86E7-97490ADCC237}" type="parTrans" cxnId="{16D7C8CD-5FE6-4212-9E65-C9B9F9249559}">
      <dgm:prSet/>
      <dgm:spPr/>
      <dgm:t>
        <a:bodyPr/>
        <a:lstStyle/>
        <a:p>
          <a:endParaRPr lang="zh-CN" altLang="en-US"/>
        </a:p>
      </dgm:t>
    </dgm:pt>
    <dgm:pt modelId="{A5F0509A-43BE-404B-8BA0-258AD837519B}" type="sibTrans" cxnId="{16D7C8CD-5FE6-4212-9E65-C9B9F9249559}">
      <dgm:prSet/>
      <dgm:spPr/>
      <dgm:t>
        <a:bodyPr/>
        <a:lstStyle/>
        <a:p>
          <a:endParaRPr lang="zh-CN" altLang="en-US"/>
        </a:p>
      </dgm:t>
    </dgm:pt>
    <dgm:pt modelId="{84A4B9C1-E1EC-4680-899F-8451A1FEF21A}">
      <dgm:prSet custT="1"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2000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品质数据的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2000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整理和展示</a:t>
          </a:r>
          <a:endParaRPr kumimoji="0" lang="zh-CN" altLang="en-US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8679F2-1E7B-4513-9CFF-B78F4BE0D516}" type="parTrans" cxnId="{344019A6-73A5-41E3-904D-7B4FBF669990}">
      <dgm:prSet/>
      <dgm:spPr/>
      <dgm:t>
        <a:bodyPr/>
        <a:lstStyle/>
        <a:p>
          <a:endParaRPr lang="zh-CN" altLang="en-US"/>
        </a:p>
      </dgm:t>
    </dgm:pt>
    <dgm:pt modelId="{2B5488D2-01A6-4FF8-B79E-ED12ED9EC39E}" type="sibTrans" cxnId="{344019A6-73A5-41E3-904D-7B4FBF669990}">
      <dgm:prSet/>
      <dgm:spPr/>
      <dgm:t>
        <a:bodyPr/>
        <a:lstStyle/>
        <a:p>
          <a:endParaRPr lang="zh-CN" altLang="en-US"/>
        </a:p>
      </dgm:t>
    </dgm:pt>
    <dgm:pt modelId="{E5B031DA-A18F-44AE-A220-59AB8CFC6A9B}">
      <dgm:prSet custT="1"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数值型数据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的整理和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18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展示</a:t>
          </a:r>
        </a:p>
      </dgm:t>
    </dgm:pt>
    <dgm:pt modelId="{59F7810D-D344-42FE-9B2A-51185F40F9BD}" type="parTrans" cxnId="{ABF7B3C2-BC9E-4898-AAF6-890A077E4C7E}">
      <dgm:prSet/>
      <dgm:spPr/>
      <dgm:t>
        <a:bodyPr/>
        <a:lstStyle/>
        <a:p>
          <a:endParaRPr lang="zh-CN" altLang="en-US"/>
        </a:p>
      </dgm:t>
    </dgm:pt>
    <dgm:pt modelId="{46FBF001-D248-445E-B6F5-405C069F47DC}" type="sibTrans" cxnId="{ABF7B3C2-BC9E-4898-AAF6-890A077E4C7E}">
      <dgm:prSet/>
      <dgm:spPr/>
      <dgm:t>
        <a:bodyPr/>
        <a:lstStyle/>
        <a:p>
          <a:endParaRPr lang="zh-CN" altLang="en-US"/>
        </a:p>
      </dgm:t>
    </dgm:pt>
    <dgm:pt modelId="{5106AC72-04FE-4F4D-8488-0DAA09D5FFAD}">
      <dgm:prSet custT="1"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zh-CN" altLang="en-US" sz="1100" b="1" i="0" u="none" strike="noStrike" cap="none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zh-CN" altLang="en-US" sz="1100" b="1" i="0" u="none" strike="noStrike" cap="none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合理使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rPr>
            <a:t>用图表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zh-CN" altLang="en-US" sz="1100" b="1" i="0" u="none" strike="noStrike" cap="none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zh-CN" altLang="en-US" sz="11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9282F6A-583F-4EE9-ADE7-744030E50BD6}" type="parTrans" cxnId="{4A0278F1-56FB-4CC2-8712-5A5F31BB52A8}">
      <dgm:prSet/>
      <dgm:spPr/>
      <dgm:t>
        <a:bodyPr/>
        <a:lstStyle/>
        <a:p>
          <a:endParaRPr lang="zh-CN" altLang="en-US"/>
        </a:p>
      </dgm:t>
    </dgm:pt>
    <dgm:pt modelId="{EA433E73-8E48-40E4-9DE2-D41A0BF4977D}" type="sibTrans" cxnId="{4A0278F1-56FB-4CC2-8712-5A5F31BB52A8}">
      <dgm:prSet/>
      <dgm:spPr/>
      <dgm:t>
        <a:bodyPr/>
        <a:lstStyle/>
        <a:p>
          <a:endParaRPr lang="zh-CN" altLang="en-US"/>
        </a:p>
      </dgm:t>
    </dgm:pt>
    <dgm:pt modelId="{87EB19B7-DB07-4C2C-A7D4-7343A2FBE87E}" type="pres">
      <dgm:prSet presAssocID="{3FBEE445-EF43-4457-99AD-E6DEC6EB171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9E345-7175-40D3-AEE6-555E9170F3B6}" type="pres">
      <dgm:prSet presAssocID="{A128632E-6FE3-4BD4-84B6-E831E309E7E6}" presName="hierRoot1" presStyleCnt="0">
        <dgm:presLayoutVars>
          <dgm:hierBranch/>
        </dgm:presLayoutVars>
      </dgm:prSet>
      <dgm:spPr/>
    </dgm:pt>
    <dgm:pt modelId="{AA081ACB-4179-4EE7-9EC7-2521A3971BD7}" type="pres">
      <dgm:prSet presAssocID="{A128632E-6FE3-4BD4-84B6-E831E309E7E6}" presName="rootComposite1" presStyleCnt="0"/>
      <dgm:spPr/>
    </dgm:pt>
    <dgm:pt modelId="{D010E0D7-7C5A-47D8-94EB-12A4980B9D6F}" type="pres">
      <dgm:prSet presAssocID="{A128632E-6FE3-4BD4-84B6-E831E309E7E6}" presName="rootText1" presStyleLbl="node0" presStyleIdx="0" presStyleCnt="1" custScaleY="936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FECA03-D40B-479E-9544-F9FCE3CFBF10}" type="pres">
      <dgm:prSet presAssocID="{A128632E-6FE3-4BD4-84B6-E831E309E7E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6ABB7AC-CDBA-47DC-A809-6F61EB35D0AD}" type="pres">
      <dgm:prSet presAssocID="{A128632E-6FE3-4BD4-84B6-E831E309E7E6}" presName="hierChild2" presStyleCnt="0"/>
      <dgm:spPr/>
    </dgm:pt>
    <dgm:pt modelId="{B7DAF2E2-37C1-4DE0-89C6-061F10653879}" type="pres">
      <dgm:prSet presAssocID="{079549F8-B616-414E-86E7-97490ADCC237}" presName="Name35" presStyleLbl="parChTrans1D2" presStyleIdx="0" presStyleCnt="4"/>
      <dgm:spPr/>
      <dgm:t>
        <a:bodyPr/>
        <a:lstStyle/>
        <a:p>
          <a:endParaRPr lang="zh-CN" altLang="en-US"/>
        </a:p>
      </dgm:t>
    </dgm:pt>
    <dgm:pt modelId="{59427910-0394-4EE6-B402-D3B8AA96F2AB}" type="pres">
      <dgm:prSet presAssocID="{719120BA-16A3-425E-BEBE-2A9EC3F685A2}" presName="hierRoot2" presStyleCnt="0">
        <dgm:presLayoutVars>
          <dgm:hierBranch/>
        </dgm:presLayoutVars>
      </dgm:prSet>
      <dgm:spPr/>
    </dgm:pt>
    <dgm:pt modelId="{83E4AD3F-9A57-4BB8-95AB-6492CCA20977}" type="pres">
      <dgm:prSet presAssocID="{719120BA-16A3-425E-BEBE-2A9EC3F685A2}" presName="rootComposite" presStyleCnt="0"/>
      <dgm:spPr/>
    </dgm:pt>
    <dgm:pt modelId="{A08B5A69-D9E6-47D5-907F-B07F909E595D}" type="pres">
      <dgm:prSet presAssocID="{719120BA-16A3-425E-BEBE-2A9EC3F685A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B62E64-7CC6-4B13-88DE-57D3338A33E0}" type="pres">
      <dgm:prSet presAssocID="{719120BA-16A3-425E-BEBE-2A9EC3F685A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FD235571-C79D-41AB-92B6-0F847F96A066}" type="pres">
      <dgm:prSet presAssocID="{719120BA-16A3-425E-BEBE-2A9EC3F685A2}" presName="hierChild4" presStyleCnt="0"/>
      <dgm:spPr/>
    </dgm:pt>
    <dgm:pt modelId="{BBA25090-C2C6-4370-9428-943B37BAB2AD}" type="pres">
      <dgm:prSet presAssocID="{719120BA-16A3-425E-BEBE-2A9EC3F685A2}" presName="hierChild5" presStyleCnt="0"/>
      <dgm:spPr/>
    </dgm:pt>
    <dgm:pt modelId="{0A63DAB6-D853-4792-9DCF-33B4298F9E9C}" type="pres">
      <dgm:prSet presAssocID="{E78679F2-1E7B-4513-9CFF-B78F4BE0D516}" presName="Name35" presStyleLbl="parChTrans1D2" presStyleIdx="1" presStyleCnt="4"/>
      <dgm:spPr/>
      <dgm:t>
        <a:bodyPr/>
        <a:lstStyle/>
        <a:p>
          <a:endParaRPr lang="zh-CN" altLang="en-US"/>
        </a:p>
      </dgm:t>
    </dgm:pt>
    <dgm:pt modelId="{61996726-BB73-4D05-A78A-7F7F5AABA0BE}" type="pres">
      <dgm:prSet presAssocID="{84A4B9C1-E1EC-4680-899F-8451A1FEF21A}" presName="hierRoot2" presStyleCnt="0">
        <dgm:presLayoutVars>
          <dgm:hierBranch/>
        </dgm:presLayoutVars>
      </dgm:prSet>
      <dgm:spPr/>
    </dgm:pt>
    <dgm:pt modelId="{22DF02ED-3FFB-4228-AC91-8278AF1C5FC4}" type="pres">
      <dgm:prSet presAssocID="{84A4B9C1-E1EC-4680-899F-8451A1FEF21A}" presName="rootComposite" presStyleCnt="0"/>
      <dgm:spPr/>
    </dgm:pt>
    <dgm:pt modelId="{FB649C52-5FE3-4CD8-8BC8-9CEEC0D655D0}" type="pres">
      <dgm:prSet presAssocID="{84A4B9C1-E1EC-4680-899F-8451A1FEF21A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BD2F86-62C6-490D-8E9D-B007B610B51E}" type="pres">
      <dgm:prSet presAssocID="{84A4B9C1-E1EC-4680-899F-8451A1FEF21A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8997F5C7-D2D2-4CAC-8A34-60F86CA7E01D}" type="pres">
      <dgm:prSet presAssocID="{84A4B9C1-E1EC-4680-899F-8451A1FEF21A}" presName="hierChild4" presStyleCnt="0"/>
      <dgm:spPr/>
    </dgm:pt>
    <dgm:pt modelId="{569D1F45-B45B-4227-8AF3-7FA5904ECDF9}" type="pres">
      <dgm:prSet presAssocID="{84A4B9C1-E1EC-4680-899F-8451A1FEF21A}" presName="hierChild5" presStyleCnt="0"/>
      <dgm:spPr/>
    </dgm:pt>
    <dgm:pt modelId="{409051EC-C369-4FC1-A155-F1420E3EC924}" type="pres">
      <dgm:prSet presAssocID="{59F7810D-D344-42FE-9B2A-51185F40F9BD}" presName="Name35" presStyleLbl="parChTrans1D2" presStyleIdx="2" presStyleCnt="4"/>
      <dgm:spPr/>
      <dgm:t>
        <a:bodyPr/>
        <a:lstStyle/>
        <a:p>
          <a:endParaRPr lang="zh-CN" altLang="en-US"/>
        </a:p>
      </dgm:t>
    </dgm:pt>
    <dgm:pt modelId="{47E76077-D609-4799-B54A-1CFE3E8CBCC2}" type="pres">
      <dgm:prSet presAssocID="{E5B031DA-A18F-44AE-A220-59AB8CFC6A9B}" presName="hierRoot2" presStyleCnt="0">
        <dgm:presLayoutVars>
          <dgm:hierBranch/>
        </dgm:presLayoutVars>
      </dgm:prSet>
      <dgm:spPr/>
    </dgm:pt>
    <dgm:pt modelId="{9F297C01-DC13-4FA3-9417-C100D3D1D20F}" type="pres">
      <dgm:prSet presAssocID="{E5B031DA-A18F-44AE-A220-59AB8CFC6A9B}" presName="rootComposite" presStyleCnt="0"/>
      <dgm:spPr/>
    </dgm:pt>
    <dgm:pt modelId="{1C1DED33-EA84-4AA5-997F-468D798EA7C4}" type="pres">
      <dgm:prSet presAssocID="{E5B031DA-A18F-44AE-A220-59AB8CFC6A9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FA440D-21F1-4F01-95D3-6E2729BBFEDC}" type="pres">
      <dgm:prSet presAssocID="{E5B031DA-A18F-44AE-A220-59AB8CFC6A9B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60E8742D-B854-4AD7-9AD9-C6F4518E2160}" type="pres">
      <dgm:prSet presAssocID="{E5B031DA-A18F-44AE-A220-59AB8CFC6A9B}" presName="hierChild4" presStyleCnt="0"/>
      <dgm:spPr/>
    </dgm:pt>
    <dgm:pt modelId="{FC7F4E56-9A9B-481F-87DD-B886900AB1C8}" type="pres">
      <dgm:prSet presAssocID="{E5B031DA-A18F-44AE-A220-59AB8CFC6A9B}" presName="hierChild5" presStyleCnt="0"/>
      <dgm:spPr/>
    </dgm:pt>
    <dgm:pt modelId="{E678C6DD-C754-49DF-B603-3D488641BCCB}" type="pres">
      <dgm:prSet presAssocID="{89282F6A-583F-4EE9-ADE7-744030E50BD6}" presName="Name35" presStyleLbl="parChTrans1D2" presStyleIdx="3" presStyleCnt="4"/>
      <dgm:spPr/>
      <dgm:t>
        <a:bodyPr/>
        <a:lstStyle/>
        <a:p>
          <a:endParaRPr lang="zh-CN" altLang="en-US"/>
        </a:p>
      </dgm:t>
    </dgm:pt>
    <dgm:pt modelId="{CE83F9EF-F45C-4024-B46B-372AADE894A4}" type="pres">
      <dgm:prSet presAssocID="{5106AC72-04FE-4F4D-8488-0DAA09D5FFAD}" presName="hierRoot2" presStyleCnt="0">
        <dgm:presLayoutVars>
          <dgm:hierBranch/>
        </dgm:presLayoutVars>
      </dgm:prSet>
      <dgm:spPr/>
    </dgm:pt>
    <dgm:pt modelId="{8CDA897D-5AC4-4528-86C9-F54AAF1FD489}" type="pres">
      <dgm:prSet presAssocID="{5106AC72-04FE-4F4D-8488-0DAA09D5FFAD}" presName="rootComposite" presStyleCnt="0"/>
      <dgm:spPr/>
    </dgm:pt>
    <dgm:pt modelId="{E53E59CA-4C6D-471B-B866-B79BC1D91F32}" type="pres">
      <dgm:prSet presAssocID="{5106AC72-04FE-4F4D-8488-0DAA09D5FFA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326BD6-1C96-4EC4-9EE7-D502553A1BE2}" type="pres">
      <dgm:prSet presAssocID="{5106AC72-04FE-4F4D-8488-0DAA09D5FFAD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32BCE6A-4C75-462C-B8FF-4E15C2D47122}" type="pres">
      <dgm:prSet presAssocID="{5106AC72-04FE-4F4D-8488-0DAA09D5FFAD}" presName="hierChild4" presStyleCnt="0"/>
      <dgm:spPr/>
    </dgm:pt>
    <dgm:pt modelId="{E385756D-A167-48CE-9576-101C6B8559BF}" type="pres">
      <dgm:prSet presAssocID="{5106AC72-04FE-4F4D-8488-0DAA09D5FFAD}" presName="hierChild5" presStyleCnt="0"/>
      <dgm:spPr/>
    </dgm:pt>
    <dgm:pt modelId="{FCE46D27-9ECD-49E5-86F9-99DBAB700DFA}" type="pres">
      <dgm:prSet presAssocID="{A128632E-6FE3-4BD4-84B6-E831E309E7E6}" presName="hierChild3" presStyleCnt="0"/>
      <dgm:spPr/>
    </dgm:pt>
  </dgm:ptLst>
  <dgm:cxnLst>
    <dgm:cxn modelId="{16D7C8CD-5FE6-4212-9E65-C9B9F9249559}" srcId="{A128632E-6FE3-4BD4-84B6-E831E309E7E6}" destId="{719120BA-16A3-425E-BEBE-2A9EC3F685A2}" srcOrd="0" destOrd="0" parTransId="{079549F8-B616-414E-86E7-97490ADCC237}" sibTransId="{A5F0509A-43BE-404B-8BA0-258AD837519B}"/>
    <dgm:cxn modelId="{2F5BB483-650E-4D62-B19C-423654595425}" type="presOf" srcId="{079549F8-B616-414E-86E7-97490ADCC237}" destId="{B7DAF2E2-37C1-4DE0-89C6-061F10653879}" srcOrd="0" destOrd="0" presId="urn:microsoft.com/office/officeart/2005/8/layout/orgChart1"/>
    <dgm:cxn modelId="{660A2EFA-EAEC-4897-9384-8E1F9E1369C9}" type="presOf" srcId="{59F7810D-D344-42FE-9B2A-51185F40F9BD}" destId="{409051EC-C369-4FC1-A155-F1420E3EC924}" srcOrd="0" destOrd="0" presId="urn:microsoft.com/office/officeart/2005/8/layout/orgChart1"/>
    <dgm:cxn modelId="{7210C621-E6F9-44F2-8B14-2AA969A4D2D7}" type="presOf" srcId="{84A4B9C1-E1EC-4680-899F-8451A1FEF21A}" destId="{FB649C52-5FE3-4CD8-8BC8-9CEEC0D655D0}" srcOrd="0" destOrd="0" presId="urn:microsoft.com/office/officeart/2005/8/layout/orgChart1"/>
    <dgm:cxn modelId="{ABF7B3C2-BC9E-4898-AAF6-890A077E4C7E}" srcId="{A128632E-6FE3-4BD4-84B6-E831E309E7E6}" destId="{E5B031DA-A18F-44AE-A220-59AB8CFC6A9B}" srcOrd="2" destOrd="0" parTransId="{59F7810D-D344-42FE-9B2A-51185F40F9BD}" sibTransId="{46FBF001-D248-445E-B6F5-405C069F47DC}"/>
    <dgm:cxn modelId="{FCA5E4F2-F2A2-4BBC-B202-1AC23DCA9954}" type="presOf" srcId="{E78679F2-1E7B-4513-9CFF-B78F4BE0D516}" destId="{0A63DAB6-D853-4792-9DCF-33B4298F9E9C}" srcOrd="0" destOrd="0" presId="urn:microsoft.com/office/officeart/2005/8/layout/orgChart1"/>
    <dgm:cxn modelId="{F9CA2C7F-FB85-40F5-AB88-0DF4DF27DC02}" type="presOf" srcId="{3FBEE445-EF43-4457-99AD-E6DEC6EB1715}" destId="{87EB19B7-DB07-4C2C-A7D4-7343A2FBE87E}" srcOrd="0" destOrd="0" presId="urn:microsoft.com/office/officeart/2005/8/layout/orgChart1"/>
    <dgm:cxn modelId="{BD7E58AD-85EB-4E87-BE88-5526BD7C2AF6}" type="presOf" srcId="{89282F6A-583F-4EE9-ADE7-744030E50BD6}" destId="{E678C6DD-C754-49DF-B603-3D488641BCCB}" srcOrd="0" destOrd="0" presId="urn:microsoft.com/office/officeart/2005/8/layout/orgChart1"/>
    <dgm:cxn modelId="{BEE5D90C-BFF1-439B-967C-448226F1A1A7}" type="presOf" srcId="{719120BA-16A3-425E-BEBE-2A9EC3F685A2}" destId="{8AB62E64-7CC6-4B13-88DE-57D3338A33E0}" srcOrd="1" destOrd="0" presId="urn:microsoft.com/office/officeart/2005/8/layout/orgChart1"/>
    <dgm:cxn modelId="{028B5F66-A27E-4DEB-BB53-EA882148B436}" srcId="{3FBEE445-EF43-4457-99AD-E6DEC6EB1715}" destId="{A128632E-6FE3-4BD4-84B6-E831E309E7E6}" srcOrd="0" destOrd="0" parTransId="{475B6BDE-1677-4BB2-8DF8-7222733CC242}" sibTransId="{F916E399-0397-411C-86C2-E16163FA8D71}"/>
    <dgm:cxn modelId="{C9F683FF-56F3-4BF8-B400-2E27599AA9B5}" type="presOf" srcId="{84A4B9C1-E1EC-4680-899F-8451A1FEF21A}" destId="{ACBD2F86-62C6-490D-8E9D-B007B610B51E}" srcOrd="1" destOrd="0" presId="urn:microsoft.com/office/officeart/2005/8/layout/orgChart1"/>
    <dgm:cxn modelId="{4D0ED167-BEC3-4B7B-ACE5-20DD8BAF60FC}" type="presOf" srcId="{A128632E-6FE3-4BD4-84B6-E831E309E7E6}" destId="{D010E0D7-7C5A-47D8-94EB-12A4980B9D6F}" srcOrd="0" destOrd="0" presId="urn:microsoft.com/office/officeart/2005/8/layout/orgChart1"/>
    <dgm:cxn modelId="{DF41C753-4BA0-41A4-8ABA-AC63E65F8A46}" type="presOf" srcId="{5106AC72-04FE-4F4D-8488-0DAA09D5FFAD}" destId="{20326BD6-1C96-4EC4-9EE7-D502553A1BE2}" srcOrd="1" destOrd="0" presId="urn:microsoft.com/office/officeart/2005/8/layout/orgChart1"/>
    <dgm:cxn modelId="{4A0278F1-56FB-4CC2-8712-5A5F31BB52A8}" srcId="{A128632E-6FE3-4BD4-84B6-E831E309E7E6}" destId="{5106AC72-04FE-4F4D-8488-0DAA09D5FFAD}" srcOrd="3" destOrd="0" parTransId="{89282F6A-583F-4EE9-ADE7-744030E50BD6}" sibTransId="{EA433E73-8E48-40E4-9DE2-D41A0BF4977D}"/>
    <dgm:cxn modelId="{344019A6-73A5-41E3-904D-7B4FBF669990}" srcId="{A128632E-6FE3-4BD4-84B6-E831E309E7E6}" destId="{84A4B9C1-E1EC-4680-899F-8451A1FEF21A}" srcOrd="1" destOrd="0" parTransId="{E78679F2-1E7B-4513-9CFF-B78F4BE0D516}" sibTransId="{2B5488D2-01A6-4FF8-B79E-ED12ED9EC39E}"/>
    <dgm:cxn modelId="{8C296A1C-EC98-4393-9090-7042145E57B0}" type="presOf" srcId="{E5B031DA-A18F-44AE-A220-59AB8CFC6A9B}" destId="{0DFA440D-21F1-4F01-95D3-6E2729BBFEDC}" srcOrd="1" destOrd="0" presId="urn:microsoft.com/office/officeart/2005/8/layout/orgChart1"/>
    <dgm:cxn modelId="{9A7E0FBB-AD58-4EAA-B428-AD139338C0B7}" type="presOf" srcId="{E5B031DA-A18F-44AE-A220-59AB8CFC6A9B}" destId="{1C1DED33-EA84-4AA5-997F-468D798EA7C4}" srcOrd="0" destOrd="0" presId="urn:microsoft.com/office/officeart/2005/8/layout/orgChart1"/>
    <dgm:cxn modelId="{2C1E22D9-03F6-456A-A6BF-EC609E0B3A58}" type="presOf" srcId="{A128632E-6FE3-4BD4-84B6-E831E309E7E6}" destId="{69FECA03-D40B-479E-9544-F9FCE3CFBF10}" srcOrd="1" destOrd="0" presId="urn:microsoft.com/office/officeart/2005/8/layout/orgChart1"/>
    <dgm:cxn modelId="{7D780CF6-ACC5-41C8-B2B9-13F929EC3AA9}" type="presOf" srcId="{719120BA-16A3-425E-BEBE-2A9EC3F685A2}" destId="{A08B5A69-D9E6-47D5-907F-B07F909E595D}" srcOrd="0" destOrd="0" presId="urn:microsoft.com/office/officeart/2005/8/layout/orgChart1"/>
    <dgm:cxn modelId="{77ACA0FE-B404-4631-B8F0-54656FE44B67}" type="presOf" srcId="{5106AC72-04FE-4F4D-8488-0DAA09D5FFAD}" destId="{E53E59CA-4C6D-471B-B866-B79BC1D91F32}" srcOrd="0" destOrd="0" presId="urn:microsoft.com/office/officeart/2005/8/layout/orgChart1"/>
    <dgm:cxn modelId="{BDB40958-87B1-475B-AAB3-8A748423C627}" type="presParOf" srcId="{87EB19B7-DB07-4C2C-A7D4-7343A2FBE87E}" destId="{5229E345-7175-40D3-AEE6-555E9170F3B6}" srcOrd="0" destOrd="0" presId="urn:microsoft.com/office/officeart/2005/8/layout/orgChart1"/>
    <dgm:cxn modelId="{28C98DEF-7905-4ABD-8E83-7D17C83B238D}" type="presParOf" srcId="{5229E345-7175-40D3-AEE6-555E9170F3B6}" destId="{AA081ACB-4179-4EE7-9EC7-2521A3971BD7}" srcOrd="0" destOrd="0" presId="urn:microsoft.com/office/officeart/2005/8/layout/orgChart1"/>
    <dgm:cxn modelId="{78801703-069E-4B5A-B165-9F48A1AD12D2}" type="presParOf" srcId="{AA081ACB-4179-4EE7-9EC7-2521A3971BD7}" destId="{D010E0D7-7C5A-47D8-94EB-12A4980B9D6F}" srcOrd="0" destOrd="0" presId="urn:microsoft.com/office/officeart/2005/8/layout/orgChart1"/>
    <dgm:cxn modelId="{2EA3949E-5F20-49D8-A74E-4BFF0B2CD326}" type="presParOf" srcId="{AA081ACB-4179-4EE7-9EC7-2521A3971BD7}" destId="{69FECA03-D40B-479E-9544-F9FCE3CFBF10}" srcOrd="1" destOrd="0" presId="urn:microsoft.com/office/officeart/2005/8/layout/orgChart1"/>
    <dgm:cxn modelId="{19C2F02F-4252-4569-8D87-D7824AB0D7B1}" type="presParOf" srcId="{5229E345-7175-40D3-AEE6-555E9170F3B6}" destId="{36ABB7AC-CDBA-47DC-A809-6F61EB35D0AD}" srcOrd="1" destOrd="0" presId="urn:microsoft.com/office/officeart/2005/8/layout/orgChart1"/>
    <dgm:cxn modelId="{40F780C8-6012-4F74-AC11-DB51EA7AD959}" type="presParOf" srcId="{36ABB7AC-CDBA-47DC-A809-6F61EB35D0AD}" destId="{B7DAF2E2-37C1-4DE0-89C6-061F10653879}" srcOrd="0" destOrd="0" presId="urn:microsoft.com/office/officeart/2005/8/layout/orgChart1"/>
    <dgm:cxn modelId="{49546637-9C8A-4768-A9E2-C5A118C900E0}" type="presParOf" srcId="{36ABB7AC-CDBA-47DC-A809-6F61EB35D0AD}" destId="{59427910-0394-4EE6-B402-D3B8AA96F2AB}" srcOrd="1" destOrd="0" presId="urn:microsoft.com/office/officeart/2005/8/layout/orgChart1"/>
    <dgm:cxn modelId="{C6E2DDEA-1EA5-4B6D-99EB-768BE8C5EF9B}" type="presParOf" srcId="{59427910-0394-4EE6-B402-D3B8AA96F2AB}" destId="{83E4AD3F-9A57-4BB8-95AB-6492CCA20977}" srcOrd="0" destOrd="0" presId="urn:microsoft.com/office/officeart/2005/8/layout/orgChart1"/>
    <dgm:cxn modelId="{EE233947-E054-4EFB-B841-9DD876C6807B}" type="presParOf" srcId="{83E4AD3F-9A57-4BB8-95AB-6492CCA20977}" destId="{A08B5A69-D9E6-47D5-907F-B07F909E595D}" srcOrd="0" destOrd="0" presId="urn:microsoft.com/office/officeart/2005/8/layout/orgChart1"/>
    <dgm:cxn modelId="{69B427B7-1EE5-4D9B-B50B-B549AAB6F89B}" type="presParOf" srcId="{83E4AD3F-9A57-4BB8-95AB-6492CCA20977}" destId="{8AB62E64-7CC6-4B13-88DE-57D3338A33E0}" srcOrd="1" destOrd="0" presId="urn:microsoft.com/office/officeart/2005/8/layout/orgChart1"/>
    <dgm:cxn modelId="{F7327E76-40B6-42BD-8F6B-0B8929408436}" type="presParOf" srcId="{59427910-0394-4EE6-B402-D3B8AA96F2AB}" destId="{FD235571-C79D-41AB-92B6-0F847F96A066}" srcOrd="1" destOrd="0" presId="urn:microsoft.com/office/officeart/2005/8/layout/orgChart1"/>
    <dgm:cxn modelId="{EF8AF552-D279-4793-A7B1-C9502510C490}" type="presParOf" srcId="{59427910-0394-4EE6-B402-D3B8AA96F2AB}" destId="{BBA25090-C2C6-4370-9428-943B37BAB2AD}" srcOrd="2" destOrd="0" presId="urn:microsoft.com/office/officeart/2005/8/layout/orgChart1"/>
    <dgm:cxn modelId="{68EE5270-A88B-45E1-B3CC-D2C703333AB4}" type="presParOf" srcId="{36ABB7AC-CDBA-47DC-A809-6F61EB35D0AD}" destId="{0A63DAB6-D853-4792-9DCF-33B4298F9E9C}" srcOrd="2" destOrd="0" presId="urn:microsoft.com/office/officeart/2005/8/layout/orgChart1"/>
    <dgm:cxn modelId="{2170D01C-FD9F-4310-B47F-832BB33675C4}" type="presParOf" srcId="{36ABB7AC-CDBA-47DC-A809-6F61EB35D0AD}" destId="{61996726-BB73-4D05-A78A-7F7F5AABA0BE}" srcOrd="3" destOrd="0" presId="urn:microsoft.com/office/officeart/2005/8/layout/orgChart1"/>
    <dgm:cxn modelId="{C802B9E8-89D7-49AD-B923-46AA587DABE4}" type="presParOf" srcId="{61996726-BB73-4D05-A78A-7F7F5AABA0BE}" destId="{22DF02ED-3FFB-4228-AC91-8278AF1C5FC4}" srcOrd="0" destOrd="0" presId="urn:microsoft.com/office/officeart/2005/8/layout/orgChart1"/>
    <dgm:cxn modelId="{B8AAABDC-94E9-4B52-B406-3ABC4D06B317}" type="presParOf" srcId="{22DF02ED-3FFB-4228-AC91-8278AF1C5FC4}" destId="{FB649C52-5FE3-4CD8-8BC8-9CEEC0D655D0}" srcOrd="0" destOrd="0" presId="urn:microsoft.com/office/officeart/2005/8/layout/orgChart1"/>
    <dgm:cxn modelId="{AD60881C-A9AA-4F09-A911-0CE6E48AE730}" type="presParOf" srcId="{22DF02ED-3FFB-4228-AC91-8278AF1C5FC4}" destId="{ACBD2F86-62C6-490D-8E9D-B007B610B51E}" srcOrd="1" destOrd="0" presId="urn:microsoft.com/office/officeart/2005/8/layout/orgChart1"/>
    <dgm:cxn modelId="{D2E3AA71-C2AF-4B5B-89D6-871E16A21E66}" type="presParOf" srcId="{61996726-BB73-4D05-A78A-7F7F5AABA0BE}" destId="{8997F5C7-D2D2-4CAC-8A34-60F86CA7E01D}" srcOrd="1" destOrd="0" presId="urn:microsoft.com/office/officeart/2005/8/layout/orgChart1"/>
    <dgm:cxn modelId="{5B224330-D3ED-4B74-B39B-482A20220724}" type="presParOf" srcId="{61996726-BB73-4D05-A78A-7F7F5AABA0BE}" destId="{569D1F45-B45B-4227-8AF3-7FA5904ECDF9}" srcOrd="2" destOrd="0" presId="urn:microsoft.com/office/officeart/2005/8/layout/orgChart1"/>
    <dgm:cxn modelId="{A6768BF7-2CA6-4785-B25B-0DB31DFB6B77}" type="presParOf" srcId="{36ABB7AC-CDBA-47DC-A809-6F61EB35D0AD}" destId="{409051EC-C369-4FC1-A155-F1420E3EC924}" srcOrd="4" destOrd="0" presId="urn:microsoft.com/office/officeart/2005/8/layout/orgChart1"/>
    <dgm:cxn modelId="{2E8EA097-8F63-4D40-BE8E-EE8B5004A08B}" type="presParOf" srcId="{36ABB7AC-CDBA-47DC-A809-6F61EB35D0AD}" destId="{47E76077-D609-4799-B54A-1CFE3E8CBCC2}" srcOrd="5" destOrd="0" presId="urn:microsoft.com/office/officeart/2005/8/layout/orgChart1"/>
    <dgm:cxn modelId="{DB57AC22-1466-441B-BF79-5FE024162F92}" type="presParOf" srcId="{47E76077-D609-4799-B54A-1CFE3E8CBCC2}" destId="{9F297C01-DC13-4FA3-9417-C100D3D1D20F}" srcOrd="0" destOrd="0" presId="urn:microsoft.com/office/officeart/2005/8/layout/orgChart1"/>
    <dgm:cxn modelId="{80E9106E-1F74-4785-8C2C-256CBF7281C7}" type="presParOf" srcId="{9F297C01-DC13-4FA3-9417-C100D3D1D20F}" destId="{1C1DED33-EA84-4AA5-997F-468D798EA7C4}" srcOrd="0" destOrd="0" presId="urn:microsoft.com/office/officeart/2005/8/layout/orgChart1"/>
    <dgm:cxn modelId="{19992169-A142-4319-B53A-FF062982E99D}" type="presParOf" srcId="{9F297C01-DC13-4FA3-9417-C100D3D1D20F}" destId="{0DFA440D-21F1-4F01-95D3-6E2729BBFEDC}" srcOrd="1" destOrd="0" presId="urn:microsoft.com/office/officeart/2005/8/layout/orgChart1"/>
    <dgm:cxn modelId="{8D485A93-1561-432C-B050-D9E88B5B34F9}" type="presParOf" srcId="{47E76077-D609-4799-B54A-1CFE3E8CBCC2}" destId="{60E8742D-B854-4AD7-9AD9-C6F4518E2160}" srcOrd="1" destOrd="0" presId="urn:microsoft.com/office/officeart/2005/8/layout/orgChart1"/>
    <dgm:cxn modelId="{525847A5-944F-402C-BA58-CB119BA99A87}" type="presParOf" srcId="{47E76077-D609-4799-B54A-1CFE3E8CBCC2}" destId="{FC7F4E56-9A9B-481F-87DD-B886900AB1C8}" srcOrd="2" destOrd="0" presId="urn:microsoft.com/office/officeart/2005/8/layout/orgChart1"/>
    <dgm:cxn modelId="{6BB4BB0F-A0A6-45E6-9DDD-37539BB81D03}" type="presParOf" srcId="{36ABB7AC-CDBA-47DC-A809-6F61EB35D0AD}" destId="{E678C6DD-C754-49DF-B603-3D488641BCCB}" srcOrd="6" destOrd="0" presId="urn:microsoft.com/office/officeart/2005/8/layout/orgChart1"/>
    <dgm:cxn modelId="{A2989240-B2FB-45F5-B40E-659BC5BEC738}" type="presParOf" srcId="{36ABB7AC-CDBA-47DC-A809-6F61EB35D0AD}" destId="{CE83F9EF-F45C-4024-B46B-372AADE894A4}" srcOrd="7" destOrd="0" presId="urn:microsoft.com/office/officeart/2005/8/layout/orgChart1"/>
    <dgm:cxn modelId="{212DF312-F2CE-4C9D-B2F8-56F466AFD01B}" type="presParOf" srcId="{CE83F9EF-F45C-4024-B46B-372AADE894A4}" destId="{8CDA897D-5AC4-4528-86C9-F54AAF1FD489}" srcOrd="0" destOrd="0" presId="urn:microsoft.com/office/officeart/2005/8/layout/orgChart1"/>
    <dgm:cxn modelId="{7917A990-D355-4B76-99A5-91CDE1E5E5AD}" type="presParOf" srcId="{8CDA897D-5AC4-4528-86C9-F54AAF1FD489}" destId="{E53E59CA-4C6D-471B-B866-B79BC1D91F32}" srcOrd="0" destOrd="0" presId="urn:microsoft.com/office/officeart/2005/8/layout/orgChart1"/>
    <dgm:cxn modelId="{DEFB0C78-258E-44DE-B183-964B5738B094}" type="presParOf" srcId="{8CDA897D-5AC4-4528-86C9-F54AAF1FD489}" destId="{20326BD6-1C96-4EC4-9EE7-D502553A1BE2}" srcOrd="1" destOrd="0" presId="urn:microsoft.com/office/officeart/2005/8/layout/orgChart1"/>
    <dgm:cxn modelId="{18424CE8-B379-47B9-B804-5382DF0B9CE2}" type="presParOf" srcId="{CE83F9EF-F45C-4024-B46B-372AADE894A4}" destId="{132BCE6A-4C75-462C-B8FF-4E15C2D47122}" srcOrd="1" destOrd="0" presId="urn:microsoft.com/office/officeart/2005/8/layout/orgChart1"/>
    <dgm:cxn modelId="{E8331B83-C201-499F-AAE3-2CA1691A54AD}" type="presParOf" srcId="{CE83F9EF-F45C-4024-B46B-372AADE894A4}" destId="{E385756D-A167-48CE-9576-101C6B8559BF}" srcOrd="2" destOrd="0" presId="urn:microsoft.com/office/officeart/2005/8/layout/orgChart1"/>
    <dgm:cxn modelId="{8568401F-6FC6-454B-B5AF-98B349D8DB08}" type="presParOf" srcId="{5229E345-7175-40D3-AEE6-555E9170F3B6}" destId="{FCE46D27-9ECD-49E5-86F9-99DBAB700DF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F4BAB6-CFF7-453B-B313-B1858D1B412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</dgm:pt>
    <dgm:pt modelId="{8A21C1A9-8FE7-4FB3-8250-CEDB8BAB3F5F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计算各类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别的频数</a:t>
          </a:r>
        </a:p>
      </dgm:t>
    </dgm:pt>
    <dgm:pt modelId="{C54AAE05-4019-498B-A09A-70FBC70CFAE2}" type="parTrans" cxnId="{B0E4295B-9357-4A22-B9EA-B11C3665433D}">
      <dgm:prSet/>
      <dgm:spPr/>
    </dgm:pt>
    <dgm:pt modelId="{37013BC9-C961-44E1-BA2F-EB1E2DB8F156}" type="sibTrans" cxnId="{B0E4295B-9357-4A22-B9EA-B11C3665433D}">
      <dgm:prSet/>
      <dgm:spPr/>
    </dgm:pt>
    <dgm:pt modelId="{524B8358-D143-4747-9A61-F14B9EE221C5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制作频数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分布表</a:t>
          </a:r>
        </a:p>
      </dgm:t>
    </dgm:pt>
    <dgm:pt modelId="{69775C49-91BF-4BE6-92DC-26220479A29D}" type="parTrans" cxnId="{E739E4A6-1363-472A-85B1-615CDC5A2165}">
      <dgm:prSet/>
      <dgm:spPr/>
    </dgm:pt>
    <dgm:pt modelId="{52C08530-542E-450D-BE02-931ADD50FDEF}" type="sibTrans" cxnId="{E739E4A6-1363-472A-85B1-615CDC5A2165}">
      <dgm:prSet/>
      <dgm:spPr/>
    </dgm:pt>
    <dgm:pt modelId="{ECF04357-E5E3-45FF-B12C-8BC554F143C5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用图形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显示数据</a:t>
          </a:r>
        </a:p>
      </dgm:t>
    </dgm:pt>
    <dgm:pt modelId="{61C6BD0C-8434-406F-962F-D5ED3B28FD96}" type="parTrans" cxnId="{2CBAA032-8310-4FDB-862F-0655C3DEFF42}">
      <dgm:prSet/>
      <dgm:spPr/>
    </dgm:pt>
    <dgm:pt modelId="{E3A0572A-A2AC-4D32-AFD3-BD6DA56BB1D8}" type="sibTrans" cxnId="{2CBAA032-8310-4FDB-862F-0655C3DEFF42}">
      <dgm:prSet/>
      <dgm:spPr/>
    </dgm:pt>
    <dgm:pt modelId="{904E1105-111E-45F2-924D-30CBB5706D7C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90000"/>
            </a:lnSpc>
            <a:spcBef>
              <a:spcPct val="2000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列出</a:t>
          </a:r>
        </a:p>
        <a:p>
          <a:pPr marL="0" marR="0" lvl="0" indent="0" algn="ctr" defTabSz="914400" rtl="0" eaLnBrk="0" fontAlgn="base" latinLnBrk="0" hangingPunct="0">
            <a:lnSpc>
              <a:spcPct val="90000"/>
            </a:lnSpc>
            <a:spcBef>
              <a:spcPct val="2000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rPr>
            <a:t>各类别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zh-CN" altLang="en-US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endParaRPr>
        </a:p>
      </dgm:t>
    </dgm:pt>
    <dgm:pt modelId="{DDC77D7D-2FDB-4604-A48E-67AAF17D641A}" type="parTrans" cxnId="{C54E8E8D-7506-47A6-AF63-CB7F6ECD076B}">
      <dgm:prSet/>
      <dgm:spPr/>
    </dgm:pt>
    <dgm:pt modelId="{3AF77371-5888-4D3B-BB2D-1BB33752273E}" type="sibTrans" cxnId="{C54E8E8D-7506-47A6-AF63-CB7F6ECD076B}">
      <dgm:prSet/>
      <dgm:spPr/>
    </dgm:pt>
    <dgm:pt modelId="{E38B6DE6-25D8-45ED-BB10-6B0BF7497223}" type="pres">
      <dgm:prSet presAssocID="{ECF4BAB6-CFF7-453B-B313-B1858D1B4120}" presName="cycle" presStyleCnt="0">
        <dgm:presLayoutVars>
          <dgm:dir/>
          <dgm:resizeHandles val="exact"/>
        </dgm:presLayoutVars>
      </dgm:prSet>
      <dgm:spPr/>
    </dgm:pt>
    <dgm:pt modelId="{49B2E16C-4E56-4841-9B38-FA8F7B323EDB}" type="pres">
      <dgm:prSet presAssocID="{8A21C1A9-8FE7-4FB3-8250-CEDB8BAB3F5F}" presName="dummy" presStyleCnt="0"/>
      <dgm:spPr/>
    </dgm:pt>
    <dgm:pt modelId="{73EADAB4-026C-4695-B740-B974C12AC282}" type="pres">
      <dgm:prSet presAssocID="{8A21C1A9-8FE7-4FB3-8250-CEDB8BAB3F5F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A6E32A-977B-46B7-86A5-39DD681676B3}" type="pres">
      <dgm:prSet presAssocID="{37013BC9-C961-44E1-BA2F-EB1E2DB8F156}" presName="sibTrans" presStyleLbl="node1" presStyleIdx="0" presStyleCnt="4"/>
      <dgm:spPr/>
    </dgm:pt>
    <dgm:pt modelId="{AFE8A852-A476-46B0-B2C7-F57B081B0C9E}" type="pres">
      <dgm:prSet presAssocID="{524B8358-D143-4747-9A61-F14B9EE221C5}" presName="dummy" presStyleCnt="0"/>
      <dgm:spPr/>
    </dgm:pt>
    <dgm:pt modelId="{EAB15066-1AF1-4BBD-95F8-9EAEBCC19108}" type="pres">
      <dgm:prSet presAssocID="{524B8358-D143-4747-9A61-F14B9EE221C5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DB058F-1CFF-4CAB-9C8C-F115E96E8E5D}" type="pres">
      <dgm:prSet presAssocID="{52C08530-542E-450D-BE02-931ADD50FDEF}" presName="sibTrans" presStyleLbl="node1" presStyleIdx="1" presStyleCnt="4"/>
      <dgm:spPr/>
    </dgm:pt>
    <dgm:pt modelId="{2852B3D2-4AA5-4612-800D-36914F83D4B7}" type="pres">
      <dgm:prSet presAssocID="{ECF04357-E5E3-45FF-B12C-8BC554F143C5}" presName="dummy" presStyleCnt="0"/>
      <dgm:spPr/>
    </dgm:pt>
    <dgm:pt modelId="{ED328C14-824A-433C-BDDA-C8CD70BC3B82}" type="pres">
      <dgm:prSet presAssocID="{ECF04357-E5E3-45FF-B12C-8BC554F143C5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5E46AF-92B8-406D-AE70-3DED1BFBAA1C}" type="pres">
      <dgm:prSet presAssocID="{E3A0572A-A2AC-4D32-AFD3-BD6DA56BB1D8}" presName="sibTrans" presStyleLbl="node1" presStyleIdx="2" presStyleCnt="4"/>
      <dgm:spPr/>
    </dgm:pt>
    <dgm:pt modelId="{37B418BF-B459-49C8-8C4F-482604547D6D}" type="pres">
      <dgm:prSet presAssocID="{904E1105-111E-45F2-924D-30CBB5706D7C}" presName="dummy" presStyleCnt="0"/>
      <dgm:spPr/>
    </dgm:pt>
    <dgm:pt modelId="{9E0E8ECA-2935-4FF4-A6F7-81BE090D1109}" type="pres">
      <dgm:prSet presAssocID="{904E1105-111E-45F2-924D-30CBB5706D7C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9175C3-C31A-4FD5-8C5E-B19DEB990DB1}" type="pres">
      <dgm:prSet presAssocID="{3AF77371-5888-4D3B-BB2D-1BB33752273E}" presName="sibTrans" presStyleLbl="node1" presStyleIdx="3" presStyleCnt="4"/>
      <dgm:spPr/>
    </dgm:pt>
  </dgm:ptLst>
  <dgm:cxnLst>
    <dgm:cxn modelId="{C54E8E8D-7506-47A6-AF63-CB7F6ECD076B}" srcId="{ECF4BAB6-CFF7-453B-B313-B1858D1B4120}" destId="{904E1105-111E-45F2-924D-30CBB5706D7C}" srcOrd="3" destOrd="0" parTransId="{DDC77D7D-2FDB-4604-A48E-67AAF17D641A}" sibTransId="{3AF77371-5888-4D3B-BB2D-1BB33752273E}"/>
    <dgm:cxn modelId="{5C16FB1C-FAAE-4E67-B066-B4B0FDCC77EF}" type="presOf" srcId="{524B8358-D143-4747-9A61-F14B9EE221C5}" destId="{EAB15066-1AF1-4BBD-95F8-9EAEBCC19108}" srcOrd="0" destOrd="0" presId="urn:microsoft.com/office/officeart/2005/8/layout/cycle1"/>
    <dgm:cxn modelId="{06853E32-DB01-4D01-9B82-16FEA7848013}" type="presOf" srcId="{37013BC9-C961-44E1-BA2F-EB1E2DB8F156}" destId="{B8A6E32A-977B-46B7-86A5-39DD681676B3}" srcOrd="0" destOrd="0" presId="urn:microsoft.com/office/officeart/2005/8/layout/cycle1"/>
    <dgm:cxn modelId="{E739E4A6-1363-472A-85B1-615CDC5A2165}" srcId="{ECF4BAB6-CFF7-453B-B313-B1858D1B4120}" destId="{524B8358-D143-4747-9A61-F14B9EE221C5}" srcOrd="1" destOrd="0" parTransId="{69775C49-91BF-4BE6-92DC-26220479A29D}" sibTransId="{52C08530-542E-450D-BE02-931ADD50FDEF}"/>
    <dgm:cxn modelId="{BC025AE8-BC91-4B01-974C-9DC0489814AA}" type="presOf" srcId="{E3A0572A-A2AC-4D32-AFD3-BD6DA56BB1D8}" destId="{5F5E46AF-92B8-406D-AE70-3DED1BFBAA1C}" srcOrd="0" destOrd="0" presId="urn:microsoft.com/office/officeart/2005/8/layout/cycle1"/>
    <dgm:cxn modelId="{B0E4295B-9357-4A22-B9EA-B11C3665433D}" srcId="{ECF4BAB6-CFF7-453B-B313-B1858D1B4120}" destId="{8A21C1A9-8FE7-4FB3-8250-CEDB8BAB3F5F}" srcOrd="0" destOrd="0" parTransId="{C54AAE05-4019-498B-A09A-70FBC70CFAE2}" sibTransId="{37013BC9-C961-44E1-BA2F-EB1E2DB8F156}"/>
    <dgm:cxn modelId="{C7F7F243-88FD-4EF4-8895-7080AD95499A}" type="presOf" srcId="{3AF77371-5888-4D3B-BB2D-1BB33752273E}" destId="{0F9175C3-C31A-4FD5-8C5E-B19DEB990DB1}" srcOrd="0" destOrd="0" presId="urn:microsoft.com/office/officeart/2005/8/layout/cycle1"/>
    <dgm:cxn modelId="{AD376BAA-32D8-4920-B06E-0C341896F17F}" type="presOf" srcId="{8A21C1A9-8FE7-4FB3-8250-CEDB8BAB3F5F}" destId="{73EADAB4-026C-4695-B740-B974C12AC282}" srcOrd="0" destOrd="0" presId="urn:microsoft.com/office/officeart/2005/8/layout/cycle1"/>
    <dgm:cxn modelId="{38F5D8AA-1AEF-4820-9C34-27FF98B6AEB5}" type="presOf" srcId="{ECF04357-E5E3-45FF-B12C-8BC554F143C5}" destId="{ED328C14-824A-433C-BDDA-C8CD70BC3B82}" srcOrd="0" destOrd="0" presId="urn:microsoft.com/office/officeart/2005/8/layout/cycle1"/>
    <dgm:cxn modelId="{D548156D-9288-4B08-B0A7-0190ED88468F}" type="presOf" srcId="{904E1105-111E-45F2-924D-30CBB5706D7C}" destId="{9E0E8ECA-2935-4FF4-A6F7-81BE090D1109}" srcOrd="0" destOrd="0" presId="urn:microsoft.com/office/officeart/2005/8/layout/cycle1"/>
    <dgm:cxn modelId="{C76C7C01-81A3-450B-9C5B-CBE23FB2863F}" type="presOf" srcId="{52C08530-542E-450D-BE02-931ADD50FDEF}" destId="{20DB058F-1CFF-4CAB-9C8C-F115E96E8E5D}" srcOrd="0" destOrd="0" presId="urn:microsoft.com/office/officeart/2005/8/layout/cycle1"/>
    <dgm:cxn modelId="{2CBAA032-8310-4FDB-862F-0655C3DEFF42}" srcId="{ECF4BAB6-CFF7-453B-B313-B1858D1B4120}" destId="{ECF04357-E5E3-45FF-B12C-8BC554F143C5}" srcOrd="2" destOrd="0" parTransId="{61C6BD0C-8434-406F-962F-D5ED3B28FD96}" sibTransId="{E3A0572A-A2AC-4D32-AFD3-BD6DA56BB1D8}"/>
    <dgm:cxn modelId="{6310B91D-8AC7-4BC6-8144-66E663874F75}" type="presOf" srcId="{ECF4BAB6-CFF7-453B-B313-B1858D1B4120}" destId="{E38B6DE6-25D8-45ED-BB10-6B0BF7497223}" srcOrd="0" destOrd="0" presId="urn:microsoft.com/office/officeart/2005/8/layout/cycle1"/>
    <dgm:cxn modelId="{D4CE186A-09F3-45DC-87E6-0E852968118E}" type="presParOf" srcId="{E38B6DE6-25D8-45ED-BB10-6B0BF7497223}" destId="{49B2E16C-4E56-4841-9B38-FA8F7B323EDB}" srcOrd="0" destOrd="0" presId="urn:microsoft.com/office/officeart/2005/8/layout/cycle1"/>
    <dgm:cxn modelId="{C2BABC85-0D16-4D12-90DE-859CD851EBBB}" type="presParOf" srcId="{E38B6DE6-25D8-45ED-BB10-6B0BF7497223}" destId="{73EADAB4-026C-4695-B740-B974C12AC282}" srcOrd="1" destOrd="0" presId="urn:microsoft.com/office/officeart/2005/8/layout/cycle1"/>
    <dgm:cxn modelId="{D0333066-335F-4D90-B40B-C1E75206F90B}" type="presParOf" srcId="{E38B6DE6-25D8-45ED-BB10-6B0BF7497223}" destId="{B8A6E32A-977B-46B7-86A5-39DD681676B3}" srcOrd="2" destOrd="0" presId="urn:microsoft.com/office/officeart/2005/8/layout/cycle1"/>
    <dgm:cxn modelId="{435743E7-75C8-4672-B00E-ADDC4FEC881C}" type="presParOf" srcId="{E38B6DE6-25D8-45ED-BB10-6B0BF7497223}" destId="{AFE8A852-A476-46B0-B2C7-F57B081B0C9E}" srcOrd="3" destOrd="0" presId="urn:microsoft.com/office/officeart/2005/8/layout/cycle1"/>
    <dgm:cxn modelId="{E95C9F42-415F-407C-8152-A92ECF9F25EA}" type="presParOf" srcId="{E38B6DE6-25D8-45ED-BB10-6B0BF7497223}" destId="{EAB15066-1AF1-4BBD-95F8-9EAEBCC19108}" srcOrd="4" destOrd="0" presId="urn:microsoft.com/office/officeart/2005/8/layout/cycle1"/>
    <dgm:cxn modelId="{FB605805-1874-4897-98D8-1EB0E4A8F6E4}" type="presParOf" srcId="{E38B6DE6-25D8-45ED-BB10-6B0BF7497223}" destId="{20DB058F-1CFF-4CAB-9C8C-F115E96E8E5D}" srcOrd="5" destOrd="0" presId="urn:microsoft.com/office/officeart/2005/8/layout/cycle1"/>
    <dgm:cxn modelId="{FECA96AB-0930-4F56-9D79-0265B7924760}" type="presParOf" srcId="{E38B6DE6-25D8-45ED-BB10-6B0BF7497223}" destId="{2852B3D2-4AA5-4612-800D-36914F83D4B7}" srcOrd="6" destOrd="0" presId="urn:microsoft.com/office/officeart/2005/8/layout/cycle1"/>
    <dgm:cxn modelId="{A8FD3ECB-8745-492C-BCB9-FE337C6930AB}" type="presParOf" srcId="{E38B6DE6-25D8-45ED-BB10-6B0BF7497223}" destId="{ED328C14-824A-433C-BDDA-C8CD70BC3B82}" srcOrd="7" destOrd="0" presId="urn:microsoft.com/office/officeart/2005/8/layout/cycle1"/>
    <dgm:cxn modelId="{753BADEC-9E3E-4352-9E23-B12B48C11682}" type="presParOf" srcId="{E38B6DE6-25D8-45ED-BB10-6B0BF7497223}" destId="{5F5E46AF-92B8-406D-AE70-3DED1BFBAA1C}" srcOrd="8" destOrd="0" presId="urn:microsoft.com/office/officeart/2005/8/layout/cycle1"/>
    <dgm:cxn modelId="{0BC2A5D0-63C0-44F0-82FF-447E52DF6055}" type="presParOf" srcId="{E38B6DE6-25D8-45ED-BB10-6B0BF7497223}" destId="{37B418BF-B459-49C8-8C4F-482604547D6D}" srcOrd="9" destOrd="0" presId="urn:microsoft.com/office/officeart/2005/8/layout/cycle1"/>
    <dgm:cxn modelId="{BAFA6DC4-CB87-42BE-8FC3-5CC7AF6353C3}" type="presParOf" srcId="{E38B6DE6-25D8-45ED-BB10-6B0BF7497223}" destId="{9E0E8ECA-2935-4FF4-A6F7-81BE090D1109}" srcOrd="10" destOrd="0" presId="urn:microsoft.com/office/officeart/2005/8/layout/cycle1"/>
    <dgm:cxn modelId="{70B5EB43-8332-49ED-8E08-3CC4D490D48B}" type="presParOf" srcId="{E38B6DE6-25D8-45ED-BB10-6B0BF7497223}" destId="{0F9175C3-C31A-4FD5-8C5E-B19DEB990DB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A20800-0B37-438A-91A0-2671748350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5407F82D-F654-4A2F-8EE0-79846CC92866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数据</a:t>
          </a:r>
        </a:p>
      </dgm:t>
    </dgm:pt>
    <dgm:pt modelId="{26FAEDC3-CFAF-49EE-9F05-C8A11612A648}" type="parTrans" cxnId="{8AF4EC1F-DEED-4B5F-BE8B-DF5063DF1856}">
      <dgm:prSet/>
      <dgm:spPr/>
      <dgm:t>
        <a:bodyPr/>
        <a:lstStyle/>
        <a:p>
          <a:endParaRPr lang="zh-CN" altLang="en-US"/>
        </a:p>
      </dgm:t>
    </dgm:pt>
    <dgm:pt modelId="{E11EE61C-CD4E-41CB-96B7-AD29FC92DD7A}" type="sibTrans" cxnId="{8AF4EC1F-DEED-4B5F-BE8B-DF5063DF1856}">
      <dgm:prSet/>
      <dgm:spPr/>
      <dgm:t>
        <a:bodyPr/>
        <a:lstStyle/>
        <a:p>
          <a:endParaRPr lang="zh-CN" altLang="en-US"/>
        </a:p>
      </dgm:t>
    </dgm:pt>
    <dgm:pt modelId="{DEBCA86B-00FB-4D79-81A8-C66D8B7911AD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分类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数据</a:t>
          </a:r>
        </a:p>
      </dgm:t>
    </dgm:pt>
    <dgm:pt modelId="{927E4697-5D22-43B1-B150-CE9254790021}" type="parTrans" cxnId="{CC1BE0D9-3F86-4E66-BEA1-1EC106FED4CE}">
      <dgm:prSet/>
      <dgm:spPr/>
      <dgm:t>
        <a:bodyPr/>
        <a:lstStyle/>
        <a:p>
          <a:endParaRPr lang="zh-CN" altLang="en-US"/>
        </a:p>
      </dgm:t>
    </dgm:pt>
    <dgm:pt modelId="{26CC0BC0-0592-4296-A319-3DB954E5B647}" type="sibTrans" cxnId="{CC1BE0D9-3F86-4E66-BEA1-1EC106FED4CE}">
      <dgm:prSet/>
      <dgm:spPr/>
      <dgm:t>
        <a:bodyPr/>
        <a:lstStyle/>
        <a:p>
          <a:endParaRPr lang="zh-CN" altLang="en-US"/>
        </a:p>
      </dgm:t>
    </dgm:pt>
    <dgm:pt modelId="{01E0C68D-412F-4BFB-8459-6F6CB58B125A}">
      <dgm:prSet custT="1"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直方图</a:t>
          </a:r>
        </a:p>
      </dgm:t>
    </dgm:pt>
    <dgm:pt modelId="{43CF78E3-89C8-4A64-9386-EB9199F87364}" type="parTrans" cxnId="{60DC9CF1-C0FA-4D19-A9AC-1BDA3BDD74B7}">
      <dgm:prSet/>
      <dgm:spPr/>
      <dgm:t>
        <a:bodyPr/>
        <a:lstStyle/>
        <a:p>
          <a:endParaRPr lang="zh-CN" altLang="en-US"/>
        </a:p>
      </dgm:t>
    </dgm:pt>
    <dgm:pt modelId="{561BDB7A-D051-4290-BD2C-4F71FB023A78}" type="sibTrans" cxnId="{60DC9CF1-C0FA-4D19-A9AC-1BDA3BDD74B7}">
      <dgm:prSet/>
      <dgm:spPr/>
      <dgm:t>
        <a:bodyPr/>
        <a:lstStyle/>
        <a:p>
          <a:endParaRPr lang="zh-CN" altLang="en-US"/>
        </a:p>
      </dgm:t>
    </dgm:pt>
    <dgm:pt modelId="{2D41F58F-7B9A-405D-B201-650516C53467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未分类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数据</a:t>
          </a:r>
        </a:p>
      </dgm:t>
    </dgm:pt>
    <dgm:pt modelId="{184F4FA9-2B76-4EED-91C3-90A7C29AC130}" type="parTrans" cxnId="{41828BFD-2396-45A9-8E7A-8F95071599B5}">
      <dgm:prSet/>
      <dgm:spPr/>
      <dgm:t>
        <a:bodyPr/>
        <a:lstStyle/>
        <a:p>
          <a:endParaRPr lang="zh-CN" altLang="en-US"/>
        </a:p>
      </dgm:t>
    </dgm:pt>
    <dgm:pt modelId="{DCFCBC52-3256-4911-9A46-12072D3C1882}" type="sibTrans" cxnId="{41828BFD-2396-45A9-8E7A-8F95071599B5}">
      <dgm:prSet/>
      <dgm:spPr/>
      <dgm:t>
        <a:bodyPr/>
        <a:lstStyle/>
        <a:p>
          <a:endParaRPr lang="zh-CN" altLang="en-US"/>
        </a:p>
      </dgm:t>
    </dgm:pt>
    <dgm:pt modelId="{D924F6BA-E332-41DB-9978-7741618B5CB2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茎叶图</a:t>
          </a:r>
        </a:p>
      </dgm:t>
    </dgm:pt>
    <dgm:pt modelId="{5912E67D-D51C-4018-A876-FCA9FECC97C4}" type="parTrans" cxnId="{3CB4C924-6DC6-4DE1-8A28-D8B463288D9D}">
      <dgm:prSet/>
      <dgm:spPr/>
      <dgm:t>
        <a:bodyPr/>
        <a:lstStyle/>
        <a:p>
          <a:endParaRPr lang="zh-CN" altLang="en-US"/>
        </a:p>
      </dgm:t>
    </dgm:pt>
    <dgm:pt modelId="{8B8CBE67-DA03-41D9-8B2E-6DB2DA933BEC}" type="sibTrans" cxnId="{3CB4C924-6DC6-4DE1-8A28-D8B463288D9D}">
      <dgm:prSet/>
      <dgm:spPr/>
      <dgm:t>
        <a:bodyPr/>
        <a:lstStyle/>
        <a:p>
          <a:endParaRPr lang="zh-CN" altLang="en-US"/>
        </a:p>
      </dgm:t>
    </dgm:pt>
    <dgm:pt modelId="{90E5B112-8B9B-4152-AD5F-FB7CEDAD167A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箱线图</a:t>
          </a:r>
        </a:p>
      </dgm:t>
    </dgm:pt>
    <dgm:pt modelId="{AD0AA4D4-CE60-46AD-B3B8-D2A2F0276EA2}" type="parTrans" cxnId="{990B1E6E-26A3-4E51-A55E-C3D392CC6575}">
      <dgm:prSet/>
      <dgm:spPr/>
      <dgm:t>
        <a:bodyPr/>
        <a:lstStyle/>
        <a:p>
          <a:endParaRPr lang="zh-CN" altLang="en-US"/>
        </a:p>
      </dgm:t>
    </dgm:pt>
    <dgm:pt modelId="{76CC27A3-84C0-419D-A355-B151269382BB}" type="sibTrans" cxnId="{990B1E6E-26A3-4E51-A55E-C3D392CC6575}">
      <dgm:prSet/>
      <dgm:spPr/>
      <dgm:t>
        <a:bodyPr/>
        <a:lstStyle/>
        <a:p>
          <a:endParaRPr lang="zh-CN" altLang="en-US"/>
        </a:p>
      </dgm:t>
    </dgm:pt>
    <dgm:pt modelId="{EE454069-C79C-4F20-BF65-1452EE02873E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时间序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列数据</a:t>
          </a:r>
        </a:p>
      </dgm:t>
    </dgm:pt>
    <dgm:pt modelId="{B45C9E7B-03CB-44E1-84B3-7A6AA02CE92E}" type="parTrans" cxnId="{7F4CA782-F0D3-4F86-A67D-B1CD9A4B6DF4}">
      <dgm:prSet/>
      <dgm:spPr/>
      <dgm:t>
        <a:bodyPr/>
        <a:lstStyle/>
        <a:p>
          <a:endParaRPr lang="zh-CN" altLang="en-US"/>
        </a:p>
      </dgm:t>
    </dgm:pt>
    <dgm:pt modelId="{C1C69192-98E2-4726-8FCA-FAD64071225E}" type="sibTrans" cxnId="{7F4CA782-F0D3-4F86-A67D-B1CD9A4B6DF4}">
      <dgm:prSet/>
      <dgm:spPr/>
      <dgm:t>
        <a:bodyPr/>
        <a:lstStyle/>
        <a:p>
          <a:endParaRPr lang="zh-CN" altLang="en-US"/>
        </a:p>
      </dgm:t>
    </dgm:pt>
    <dgm:pt modelId="{37C53AC2-B604-4189-AD1B-44926CF6D835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线图</a:t>
          </a:r>
        </a:p>
      </dgm:t>
    </dgm:pt>
    <dgm:pt modelId="{83D4BF60-E91F-49FC-9317-EB2E963E242B}" type="parTrans" cxnId="{ECAC880C-FDBF-47E8-8DB0-50510620BB3B}">
      <dgm:prSet/>
      <dgm:spPr/>
      <dgm:t>
        <a:bodyPr/>
        <a:lstStyle/>
        <a:p>
          <a:endParaRPr lang="zh-CN" altLang="en-US"/>
        </a:p>
      </dgm:t>
    </dgm:pt>
    <dgm:pt modelId="{0DE97103-1F7A-4AE2-B2F8-975698E687FD}" type="sibTrans" cxnId="{ECAC880C-FDBF-47E8-8DB0-50510620BB3B}">
      <dgm:prSet/>
      <dgm:spPr/>
      <dgm:t>
        <a:bodyPr/>
        <a:lstStyle/>
        <a:p>
          <a:endParaRPr lang="zh-CN" altLang="en-US"/>
        </a:p>
      </dgm:t>
    </dgm:pt>
    <dgm:pt modelId="{298840F3-D5AC-4F2E-B47C-612D408A6932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多变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量数据</a:t>
          </a:r>
        </a:p>
      </dgm:t>
    </dgm:pt>
    <dgm:pt modelId="{58FDDC31-AD05-4416-BBB8-32A92ED1D0A3}" type="parTrans" cxnId="{DF65C564-C080-41D4-B075-9C9796B18172}">
      <dgm:prSet/>
      <dgm:spPr/>
      <dgm:t>
        <a:bodyPr/>
        <a:lstStyle/>
        <a:p>
          <a:endParaRPr lang="zh-CN" altLang="en-US"/>
        </a:p>
      </dgm:t>
    </dgm:pt>
    <dgm:pt modelId="{8F219628-C126-4F5A-A93A-B2AA9BD33AB7}" type="sibTrans" cxnId="{DF65C564-C080-41D4-B075-9C9796B18172}">
      <dgm:prSet/>
      <dgm:spPr/>
      <dgm:t>
        <a:bodyPr/>
        <a:lstStyle/>
        <a:p>
          <a:endParaRPr lang="zh-CN" altLang="en-US"/>
        </a:p>
      </dgm:t>
    </dgm:pt>
    <dgm:pt modelId="{7A2928A8-BEB3-4CC6-86F5-7FA975611F84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二维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散点图</a:t>
          </a:r>
        </a:p>
      </dgm:t>
    </dgm:pt>
    <dgm:pt modelId="{574BAF02-FED4-42AE-9177-FC50ECBC6941}" type="parTrans" cxnId="{5C2A807D-2915-4009-A374-96B7F5FA0339}">
      <dgm:prSet/>
      <dgm:spPr/>
      <dgm:t>
        <a:bodyPr/>
        <a:lstStyle/>
        <a:p>
          <a:endParaRPr lang="zh-CN" altLang="en-US"/>
        </a:p>
      </dgm:t>
    </dgm:pt>
    <dgm:pt modelId="{FBC3BB95-4463-441F-B34C-787A87E0E445}" type="sibTrans" cxnId="{5C2A807D-2915-4009-A374-96B7F5FA0339}">
      <dgm:prSet/>
      <dgm:spPr/>
      <dgm:t>
        <a:bodyPr/>
        <a:lstStyle/>
        <a:p>
          <a:endParaRPr lang="zh-CN" altLang="en-US"/>
        </a:p>
      </dgm:t>
    </dgm:pt>
    <dgm:pt modelId="{6B2BBBA8-667E-45EF-AA46-99B18B6800F1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三维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散点图</a:t>
          </a:r>
        </a:p>
      </dgm:t>
    </dgm:pt>
    <dgm:pt modelId="{01AF38ED-C081-4C9B-9113-41656D8466F3}" type="parTrans" cxnId="{867893A5-037D-4A2E-A3C6-703D6B457E26}">
      <dgm:prSet/>
      <dgm:spPr/>
      <dgm:t>
        <a:bodyPr/>
        <a:lstStyle/>
        <a:p>
          <a:endParaRPr lang="zh-CN" altLang="en-US"/>
        </a:p>
      </dgm:t>
    </dgm:pt>
    <dgm:pt modelId="{AA6BA6F6-983A-4892-853A-7BE2815594C9}" type="sibTrans" cxnId="{867893A5-037D-4A2E-A3C6-703D6B457E26}">
      <dgm:prSet/>
      <dgm:spPr/>
      <dgm:t>
        <a:bodyPr/>
        <a:lstStyle/>
        <a:p>
          <a:endParaRPr lang="zh-CN" altLang="en-US"/>
        </a:p>
      </dgm:t>
    </dgm:pt>
    <dgm:pt modelId="{797E6179-A90F-43B1-AD34-9BD9215CA308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气泡图</a:t>
          </a:r>
        </a:p>
      </dgm:t>
    </dgm:pt>
    <dgm:pt modelId="{68BBF27A-C814-46D1-B980-4FCDB0542892}" type="parTrans" cxnId="{61A4DB97-ABF0-433E-8C7D-A831735ECF28}">
      <dgm:prSet/>
      <dgm:spPr/>
      <dgm:t>
        <a:bodyPr/>
        <a:lstStyle/>
        <a:p>
          <a:endParaRPr lang="zh-CN" altLang="en-US"/>
        </a:p>
      </dgm:t>
    </dgm:pt>
    <dgm:pt modelId="{9CFFB4FC-045B-44C6-82BF-E1887D706015}" type="sibTrans" cxnId="{61A4DB97-ABF0-433E-8C7D-A831735ECF28}">
      <dgm:prSet/>
      <dgm:spPr/>
      <dgm:t>
        <a:bodyPr/>
        <a:lstStyle/>
        <a:p>
          <a:endParaRPr lang="zh-CN" altLang="en-US"/>
        </a:p>
      </dgm:t>
    </dgm:pt>
    <dgm:pt modelId="{382D9A35-B775-47BB-96F7-5507081751BD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rPr>
            <a:t>雷达图</a:t>
          </a:r>
        </a:p>
      </dgm:t>
    </dgm:pt>
    <dgm:pt modelId="{EAC705FD-205D-4CD9-8D77-EE517710C00C}" type="parTrans" cxnId="{9AD31638-8F0E-43F8-9D07-C24233B9FE17}">
      <dgm:prSet/>
      <dgm:spPr/>
      <dgm:t>
        <a:bodyPr/>
        <a:lstStyle/>
        <a:p>
          <a:endParaRPr lang="zh-CN" altLang="en-US"/>
        </a:p>
      </dgm:t>
    </dgm:pt>
    <dgm:pt modelId="{39FEC922-89EA-4D60-A85D-6CB9EFC19185}" type="sibTrans" cxnId="{9AD31638-8F0E-43F8-9D07-C24233B9FE17}">
      <dgm:prSet/>
      <dgm:spPr/>
      <dgm:t>
        <a:bodyPr/>
        <a:lstStyle/>
        <a:p>
          <a:endParaRPr lang="zh-CN" altLang="en-US"/>
        </a:p>
      </dgm:t>
    </dgm:pt>
    <dgm:pt modelId="{D2041A08-F53E-41F8-9086-CE04C698F7A7}" type="pres">
      <dgm:prSet presAssocID="{0BA20800-0B37-438A-91A0-2671748350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8B3C39-1453-4F49-8CCC-4C2D407022D2}" type="pres">
      <dgm:prSet presAssocID="{5407F82D-F654-4A2F-8EE0-79846CC92866}" presName="hierRoot1" presStyleCnt="0">
        <dgm:presLayoutVars>
          <dgm:hierBranch/>
        </dgm:presLayoutVars>
      </dgm:prSet>
      <dgm:spPr/>
    </dgm:pt>
    <dgm:pt modelId="{5CBC5CC6-3A04-47B2-9B8F-97BBDBA2AC75}" type="pres">
      <dgm:prSet presAssocID="{5407F82D-F654-4A2F-8EE0-79846CC92866}" presName="rootComposite1" presStyleCnt="0"/>
      <dgm:spPr/>
    </dgm:pt>
    <dgm:pt modelId="{15ABFB06-0309-42AA-BE03-510A7F40D379}" type="pres">
      <dgm:prSet presAssocID="{5407F82D-F654-4A2F-8EE0-79846CC92866}" presName="rootText1" presStyleLbl="node0" presStyleIdx="0" presStyleCnt="1" custLinFactY="-10766" custLinFactNeighborX="6852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3467B6-6E6F-46EF-8AB3-C9A7B10E6014}" type="pres">
      <dgm:prSet presAssocID="{5407F82D-F654-4A2F-8EE0-79846CC9286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6BA15D5-4EB4-4AC6-80DA-DED23E6D7A5C}" type="pres">
      <dgm:prSet presAssocID="{5407F82D-F654-4A2F-8EE0-79846CC92866}" presName="hierChild2" presStyleCnt="0"/>
      <dgm:spPr/>
    </dgm:pt>
    <dgm:pt modelId="{2FD0E1CE-730C-4236-BC9F-937099057331}" type="pres">
      <dgm:prSet presAssocID="{927E4697-5D22-43B1-B150-CE9254790021}" presName="Name35" presStyleLbl="parChTrans1D2" presStyleIdx="0" presStyleCnt="4"/>
      <dgm:spPr/>
      <dgm:t>
        <a:bodyPr/>
        <a:lstStyle/>
        <a:p>
          <a:endParaRPr lang="zh-CN" altLang="en-US"/>
        </a:p>
      </dgm:t>
    </dgm:pt>
    <dgm:pt modelId="{4DE4204B-747E-4436-9671-17B94DE2455D}" type="pres">
      <dgm:prSet presAssocID="{DEBCA86B-00FB-4D79-81A8-C66D8B7911AD}" presName="hierRoot2" presStyleCnt="0">
        <dgm:presLayoutVars>
          <dgm:hierBranch/>
        </dgm:presLayoutVars>
      </dgm:prSet>
      <dgm:spPr/>
    </dgm:pt>
    <dgm:pt modelId="{91E0EB7C-C811-4D05-AF9B-0FA96CB9360F}" type="pres">
      <dgm:prSet presAssocID="{DEBCA86B-00FB-4D79-81A8-C66D8B7911AD}" presName="rootComposite" presStyleCnt="0"/>
      <dgm:spPr/>
    </dgm:pt>
    <dgm:pt modelId="{E5754856-CAC5-431B-8796-5CD1E41D89FA}" type="pres">
      <dgm:prSet presAssocID="{DEBCA86B-00FB-4D79-81A8-C66D8B7911A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D3EA77-A504-4B8B-8BF8-90AA5009E1C0}" type="pres">
      <dgm:prSet presAssocID="{DEBCA86B-00FB-4D79-81A8-C66D8B7911AD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4E69AAA-A500-49D2-BB34-BAEEFA1CAE29}" type="pres">
      <dgm:prSet presAssocID="{DEBCA86B-00FB-4D79-81A8-C66D8B7911AD}" presName="hierChild4" presStyleCnt="0"/>
      <dgm:spPr/>
    </dgm:pt>
    <dgm:pt modelId="{59143DEB-F684-4605-A449-DAB304A0B18D}" type="pres">
      <dgm:prSet presAssocID="{43CF78E3-89C8-4A64-9386-EB9199F87364}" presName="Name35" presStyleLbl="parChTrans1D3" presStyleIdx="0" presStyleCnt="8"/>
      <dgm:spPr/>
      <dgm:t>
        <a:bodyPr/>
        <a:lstStyle/>
        <a:p>
          <a:endParaRPr lang="zh-CN" altLang="en-US"/>
        </a:p>
      </dgm:t>
    </dgm:pt>
    <dgm:pt modelId="{F20C7EC0-DA79-4F36-9711-9EDDAE1E138E}" type="pres">
      <dgm:prSet presAssocID="{01E0C68D-412F-4BFB-8459-6F6CB58B125A}" presName="hierRoot2" presStyleCnt="0">
        <dgm:presLayoutVars>
          <dgm:hierBranch val="r"/>
        </dgm:presLayoutVars>
      </dgm:prSet>
      <dgm:spPr/>
    </dgm:pt>
    <dgm:pt modelId="{0F02E1C2-FA05-4E72-BE58-105C02745E6E}" type="pres">
      <dgm:prSet presAssocID="{01E0C68D-412F-4BFB-8459-6F6CB58B125A}" presName="rootComposite" presStyleCnt="0"/>
      <dgm:spPr/>
    </dgm:pt>
    <dgm:pt modelId="{0D3C83B0-1D81-4B55-B3F6-FB2E4D68C23E}" type="pres">
      <dgm:prSet presAssocID="{01E0C68D-412F-4BFB-8459-6F6CB58B125A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C6F886-3C85-4234-B113-4A9C9747A26D}" type="pres">
      <dgm:prSet presAssocID="{01E0C68D-412F-4BFB-8459-6F6CB58B125A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A2BBA9DE-44C3-415F-9081-3ED4150C15D5}" type="pres">
      <dgm:prSet presAssocID="{01E0C68D-412F-4BFB-8459-6F6CB58B125A}" presName="hierChild4" presStyleCnt="0"/>
      <dgm:spPr/>
    </dgm:pt>
    <dgm:pt modelId="{D083E7F9-69A7-4C80-AAFE-43B305E6FDBB}" type="pres">
      <dgm:prSet presAssocID="{01E0C68D-412F-4BFB-8459-6F6CB58B125A}" presName="hierChild5" presStyleCnt="0"/>
      <dgm:spPr/>
    </dgm:pt>
    <dgm:pt modelId="{D2375550-C7B8-4E46-B6DD-0FC94C9BDCD4}" type="pres">
      <dgm:prSet presAssocID="{DEBCA86B-00FB-4D79-81A8-C66D8B7911AD}" presName="hierChild5" presStyleCnt="0"/>
      <dgm:spPr/>
    </dgm:pt>
    <dgm:pt modelId="{E26E7B47-2AB6-406A-AB32-1E4C1B8EF154}" type="pres">
      <dgm:prSet presAssocID="{184F4FA9-2B76-4EED-91C3-90A7C29AC130}" presName="Name35" presStyleLbl="parChTrans1D2" presStyleIdx="1" presStyleCnt="4"/>
      <dgm:spPr/>
      <dgm:t>
        <a:bodyPr/>
        <a:lstStyle/>
        <a:p>
          <a:endParaRPr lang="zh-CN" altLang="en-US"/>
        </a:p>
      </dgm:t>
    </dgm:pt>
    <dgm:pt modelId="{AE7A2779-50F3-4AA9-B10A-E5BEB3D970E9}" type="pres">
      <dgm:prSet presAssocID="{2D41F58F-7B9A-405D-B201-650516C53467}" presName="hierRoot2" presStyleCnt="0">
        <dgm:presLayoutVars>
          <dgm:hierBranch/>
        </dgm:presLayoutVars>
      </dgm:prSet>
      <dgm:spPr/>
    </dgm:pt>
    <dgm:pt modelId="{942CEAC6-8553-4F8B-B4A3-31C39FA6A540}" type="pres">
      <dgm:prSet presAssocID="{2D41F58F-7B9A-405D-B201-650516C53467}" presName="rootComposite" presStyleCnt="0"/>
      <dgm:spPr/>
    </dgm:pt>
    <dgm:pt modelId="{DB51ACBA-0739-483E-9659-4D1A34A2185C}" type="pres">
      <dgm:prSet presAssocID="{2D41F58F-7B9A-405D-B201-650516C53467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E8A8E5-7794-428C-8EBF-026C220FD1C9}" type="pres">
      <dgm:prSet presAssocID="{2D41F58F-7B9A-405D-B201-650516C53467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AB7871A1-527C-49C9-92F2-E930F17E7BF3}" type="pres">
      <dgm:prSet presAssocID="{2D41F58F-7B9A-405D-B201-650516C53467}" presName="hierChild4" presStyleCnt="0"/>
      <dgm:spPr/>
    </dgm:pt>
    <dgm:pt modelId="{937FD2EC-FC07-4A0C-A0C2-183F37F093E7}" type="pres">
      <dgm:prSet presAssocID="{5912E67D-D51C-4018-A876-FCA9FECC97C4}" presName="Name35" presStyleLbl="parChTrans1D3" presStyleIdx="1" presStyleCnt="8"/>
      <dgm:spPr/>
      <dgm:t>
        <a:bodyPr/>
        <a:lstStyle/>
        <a:p>
          <a:endParaRPr lang="zh-CN" altLang="en-US"/>
        </a:p>
      </dgm:t>
    </dgm:pt>
    <dgm:pt modelId="{A9C06718-C533-40EA-99A9-482564E0383D}" type="pres">
      <dgm:prSet presAssocID="{D924F6BA-E332-41DB-9978-7741618B5CB2}" presName="hierRoot2" presStyleCnt="0">
        <dgm:presLayoutVars>
          <dgm:hierBranch val="r"/>
        </dgm:presLayoutVars>
      </dgm:prSet>
      <dgm:spPr/>
    </dgm:pt>
    <dgm:pt modelId="{B0E44DD5-C78E-4699-9CFD-3AE298EBDA70}" type="pres">
      <dgm:prSet presAssocID="{D924F6BA-E332-41DB-9978-7741618B5CB2}" presName="rootComposite" presStyleCnt="0"/>
      <dgm:spPr/>
    </dgm:pt>
    <dgm:pt modelId="{9645D4DB-8201-4676-B292-F26EF5A6F231}" type="pres">
      <dgm:prSet presAssocID="{D924F6BA-E332-41DB-9978-7741618B5CB2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77CA68-A093-482A-8DA2-E828DD36D0E9}" type="pres">
      <dgm:prSet presAssocID="{D924F6BA-E332-41DB-9978-7741618B5CB2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DECD3DBF-5127-4635-8A3E-E8650D2301E3}" type="pres">
      <dgm:prSet presAssocID="{D924F6BA-E332-41DB-9978-7741618B5CB2}" presName="hierChild4" presStyleCnt="0"/>
      <dgm:spPr/>
    </dgm:pt>
    <dgm:pt modelId="{09B6F416-25A0-495A-9FF8-B622BE55493C}" type="pres">
      <dgm:prSet presAssocID="{D924F6BA-E332-41DB-9978-7741618B5CB2}" presName="hierChild5" presStyleCnt="0"/>
      <dgm:spPr/>
    </dgm:pt>
    <dgm:pt modelId="{9B2B8A0E-C165-4043-8B6E-F399A3730332}" type="pres">
      <dgm:prSet presAssocID="{AD0AA4D4-CE60-46AD-B3B8-D2A2F0276EA2}" presName="Name35" presStyleLbl="parChTrans1D3" presStyleIdx="2" presStyleCnt="8"/>
      <dgm:spPr/>
      <dgm:t>
        <a:bodyPr/>
        <a:lstStyle/>
        <a:p>
          <a:endParaRPr lang="zh-CN" altLang="en-US"/>
        </a:p>
      </dgm:t>
    </dgm:pt>
    <dgm:pt modelId="{695E4CF8-925F-4095-854C-F93E26852A70}" type="pres">
      <dgm:prSet presAssocID="{90E5B112-8B9B-4152-AD5F-FB7CEDAD167A}" presName="hierRoot2" presStyleCnt="0">
        <dgm:presLayoutVars>
          <dgm:hierBranch val="r"/>
        </dgm:presLayoutVars>
      </dgm:prSet>
      <dgm:spPr/>
    </dgm:pt>
    <dgm:pt modelId="{C953113C-D97B-4F0C-9C67-DA491BB90388}" type="pres">
      <dgm:prSet presAssocID="{90E5B112-8B9B-4152-AD5F-FB7CEDAD167A}" presName="rootComposite" presStyleCnt="0"/>
      <dgm:spPr/>
    </dgm:pt>
    <dgm:pt modelId="{A16ECA16-1B87-452D-8FAA-C17E7DA7D4A1}" type="pres">
      <dgm:prSet presAssocID="{90E5B112-8B9B-4152-AD5F-FB7CEDAD167A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74F235-517E-494D-9036-C7E72183A81F}" type="pres">
      <dgm:prSet presAssocID="{90E5B112-8B9B-4152-AD5F-FB7CEDAD167A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4AF3F18D-3E77-48ED-A42B-330D87691F17}" type="pres">
      <dgm:prSet presAssocID="{90E5B112-8B9B-4152-AD5F-FB7CEDAD167A}" presName="hierChild4" presStyleCnt="0"/>
      <dgm:spPr/>
    </dgm:pt>
    <dgm:pt modelId="{4AB30C13-3C65-49D3-B65C-28E1184531F9}" type="pres">
      <dgm:prSet presAssocID="{90E5B112-8B9B-4152-AD5F-FB7CEDAD167A}" presName="hierChild5" presStyleCnt="0"/>
      <dgm:spPr/>
    </dgm:pt>
    <dgm:pt modelId="{38CD78B0-8706-4085-B6BC-4A86A089CB00}" type="pres">
      <dgm:prSet presAssocID="{2D41F58F-7B9A-405D-B201-650516C53467}" presName="hierChild5" presStyleCnt="0"/>
      <dgm:spPr/>
    </dgm:pt>
    <dgm:pt modelId="{CE90422A-441D-40D7-9B58-4ADFAD68208A}" type="pres">
      <dgm:prSet presAssocID="{B45C9E7B-03CB-44E1-84B3-7A6AA02CE92E}" presName="Name35" presStyleLbl="parChTrans1D2" presStyleIdx="2" presStyleCnt="4"/>
      <dgm:spPr/>
      <dgm:t>
        <a:bodyPr/>
        <a:lstStyle/>
        <a:p>
          <a:endParaRPr lang="zh-CN" altLang="en-US"/>
        </a:p>
      </dgm:t>
    </dgm:pt>
    <dgm:pt modelId="{42E3A627-39A2-4057-BABA-178F5B8A7285}" type="pres">
      <dgm:prSet presAssocID="{EE454069-C79C-4F20-BF65-1452EE02873E}" presName="hierRoot2" presStyleCnt="0">
        <dgm:presLayoutVars>
          <dgm:hierBranch/>
        </dgm:presLayoutVars>
      </dgm:prSet>
      <dgm:spPr/>
    </dgm:pt>
    <dgm:pt modelId="{48C15781-DF64-4FAD-9A3E-A8465B7C9353}" type="pres">
      <dgm:prSet presAssocID="{EE454069-C79C-4F20-BF65-1452EE02873E}" presName="rootComposite" presStyleCnt="0"/>
      <dgm:spPr/>
    </dgm:pt>
    <dgm:pt modelId="{BCE2569E-8ECC-4F5C-B5E2-59344DDFCEA6}" type="pres">
      <dgm:prSet presAssocID="{EE454069-C79C-4F20-BF65-1452EE02873E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B51B53-37B3-444C-BE18-1198B6A6565F}" type="pres">
      <dgm:prSet presAssocID="{EE454069-C79C-4F20-BF65-1452EE02873E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BCBD547-BAD8-4FA0-9FD4-373E457BC960}" type="pres">
      <dgm:prSet presAssocID="{EE454069-C79C-4F20-BF65-1452EE02873E}" presName="hierChild4" presStyleCnt="0"/>
      <dgm:spPr/>
    </dgm:pt>
    <dgm:pt modelId="{792459BB-8975-41AF-8F62-B3FC20ABE1CD}" type="pres">
      <dgm:prSet presAssocID="{83D4BF60-E91F-49FC-9317-EB2E963E242B}" presName="Name35" presStyleLbl="parChTrans1D3" presStyleIdx="3" presStyleCnt="8"/>
      <dgm:spPr/>
      <dgm:t>
        <a:bodyPr/>
        <a:lstStyle/>
        <a:p>
          <a:endParaRPr lang="zh-CN" altLang="en-US"/>
        </a:p>
      </dgm:t>
    </dgm:pt>
    <dgm:pt modelId="{BC5F885E-F4E2-4730-BB12-D3E88AEAC424}" type="pres">
      <dgm:prSet presAssocID="{37C53AC2-B604-4189-AD1B-44926CF6D835}" presName="hierRoot2" presStyleCnt="0">
        <dgm:presLayoutVars>
          <dgm:hierBranch val="r"/>
        </dgm:presLayoutVars>
      </dgm:prSet>
      <dgm:spPr/>
    </dgm:pt>
    <dgm:pt modelId="{9BB1C1EF-E675-4C0A-906C-F7A9B3244ADA}" type="pres">
      <dgm:prSet presAssocID="{37C53AC2-B604-4189-AD1B-44926CF6D835}" presName="rootComposite" presStyleCnt="0"/>
      <dgm:spPr/>
    </dgm:pt>
    <dgm:pt modelId="{8387266A-B207-445B-AFEF-37BC948306D6}" type="pres">
      <dgm:prSet presAssocID="{37C53AC2-B604-4189-AD1B-44926CF6D835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3AA58B-01E2-4A58-BF77-AE61AEC4A0B4}" type="pres">
      <dgm:prSet presAssocID="{37C53AC2-B604-4189-AD1B-44926CF6D835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01B0C563-6474-4E62-8FAE-402C3BC8ED78}" type="pres">
      <dgm:prSet presAssocID="{37C53AC2-B604-4189-AD1B-44926CF6D835}" presName="hierChild4" presStyleCnt="0"/>
      <dgm:spPr/>
    </dgm:pt>
    <dgm:pt modelId="{667F672A-C572-4014-AB72-1A3248B6204E}" type="pres">
      <dgm:prSet presAssocID="{37C53AC2-B604-4189-AD1B-44926CF6D835}" presName="hierChild5" presStyleCnt="0"/>
      <dgm:spPr/>
    </dgm:pt>
    <dgm:pt modelId="{D1510712-18AB-4A10-B05D-4512C03651F1}" type="pres">
      <dgm:prSet presAssocID="{EE454069-C79C-4F20-BF65-1452EE02873E}" presName="hierChild5" presStyleCnt="0"/>
      <dgm:spPr/>
    </dgm:pt>
    <dgm:pt modelId="{980F149D-5FB3-4BA1-9FE4-D17F59F1B5F7}" type="pres">
      <dgm:prSet presAssocID="{58FDDC31-AD05-4416-BBB8-32A92ED1D0A3}" presName="Name35" presStyleLbl="parChTrans1D2" presStyleIdx="3" presStyleCnt="4"/>
      <dgm:spPr/>
      <dgm:t>
        <a:bodyPr/>
        <a:lstStyle/>
        <a:p>
          <a:endParaRPr lang="zh-CN" altLang="en-US"/>
        </a:p>
      </dgm:t>
    </dgm:pt>
    <dgm:pt modelId="{D73AB60A-733A-4936-960C-2F387F60F2C9}" type="pres">
      <dgm:prSet presAssocID="{298840F3-D5AC-4F2E-B47C-612D408A6932}" presName="hierRoot2" presStyleCnt="0">
        <dgm:presLayoutVars>
          <dgm:hierBranch/>
        </dgm:presLayoutVars>
      </dgm:prSet>
      <dgm:spPr/>
    </dgm:pt>
    <dgm:pt modelId="{92FFAA91-030A-4F86-B7D2-D7D592F2E8A0}" type="pres">
      <dgm:prSet presAssocID="{298840F3-D5AC-4F2E-B47C-612D408A6932}" presName="rootComposite" presStyleCnt="0"/>
      <dgm:spPr/>
    </dgm:pt>
    <dgm:pt modelId="{3D8E4917-7C27-4D8A-AD72-C4685EA26466}" type="pres">
      <dgm:prSet presAssocID="{298840F3-D5AC-4F2E-B47C-612D408A693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2D1549-3321-49C2-AFD1-88E7B6F703EA}" type="pres">
      <dgm:prSet presAssocID="{298840F3-D5AC-4F2E-B47C-612D408A6932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A39AC2F2-B2FA-46F7-AFC2-D30A99658DA1}" type="pres">
      <dgm:prSet presAssocID="{298840F3-D5AC-4F2E-B47C-612D408A6932}" presName="hierChild4" presStyleCnt="0"/>
      <dgm:spPr/>
    </dgm:pt>
    <dgm:pt modelId="{3D6501E8-8753-477B-80A9-E8FAC3B6C6B1}" type="pres">
      <dgm:prSet presAssocID="{574BAF02-FED4-42AE-9177-FC50ECBC6941}" presName="Name35" presStyleLbl="parChTrans1D3" presStyleIdx="4" presStyleCnt="8"/>
      <dgm:spPr/>
      <dgm:t>
        <a:bodyPr/>
        <a:lstStyle/>
        <a:p>
          <a:endParaRPr lang="zh-CN" altLang="en-US"/>
        </a:p>
      </dgm:t>
    </dgm:pt>
    <dgm:pt modelId="{F8A2866C-2789-478B-AB68-BCF323EBB80E}" type="pres">
      <dgm:prSet presAssocID="{7A2928A8-BEB3-4CC6-86F5-7FA975611F84}" presName="hierRoot2" presStyleCnt="0">
        <dgm:presLayoutVars>
          <dgm:hierBranch val="r"/>
        </dgm:presLayoutVars>
      </dgm:prSet>
      <dgm:spPr/>
    </dgm:pt>
    <dgm:pt modelId="{A1A57C77-EE7E-404A-89FE-04E573A137B3}" type="pres">
      <dgm:prSet presAssocID="{7A2928A8-BEB3-4CC6-86F5-7FA975611F84}" presName="rootComposite" presStyleCnt="0"/>
      <dgm:spPr/>
    </dgm:pt>
    <dgm:pt modelId="{46E16BDE-4705-4DB1-95FA-0FC9ABBCA7A5}" type="pres">
      <dgm:prSet presAssocID="{7A2928A8-BEB3-4CC6-86F5-7FA975611F84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2B71B2-446E-4470-8957-6F2BAA340B07}" type="pres">
      <dgm:prSet presAssocID="{7A2928A8-BEB3-4CC6-86F5-7FA975611F84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0D59FE79-C455-4AC8-97C6-D6905BCF992F}" type="pres">
      <dgm:prSet presAssocID="{7A2928A8-BEB3-4CC6-86F5-7FA975611F84}" presName="hierChild4" presStyleCnt="0"/>
      <dgm:spPr/>
    </dgm:pt>
    <dgm:pt modelId="{E3C94934-B228-4888-8203-7DF3FB09474B}" type="pres">
      <dgm:prSet presAssocID="{7A2928A8-BEB3-4CC6-86F5-7FA975611F84}" presName="hierChild5" presStyleCnt="0"/>
      <dgm:spPr/>
    </dgm:pt>
    <dgm:pt modelId="{34ABE787-36AE-487E-A3B8-5EDDC934B88B}" type="pres">
      <dgm:prSet presAssocID="{01AF38ED-C081-4C9B-9113-41656D8466F3}" presName="Name35" presStyleLbl="parChTrans1D3" presStyleIdx="5" presStyleCnt="8"/>
      <dgm:spPr/>
      <dgm:t>
        <a:bodyPr/>
        <a:lstStyle/>
        <a:p>
          <a:endParaRPr lang="zh-CN" altLang="en-US"/>
        </a:p>
      </dgm:t>
    </dgm:pt>
    <dgm:pt modelId="{8B9C9FDD-D287-4B42-AF0E-6B542ECA5BF8}" type="pres">
      <dgm:prSet presAssocID="{6B2BBBA8-667E-45EF-AA46-99B18B6800F1}" presName="hierRoot2" presStyleCnt="0">
        <dgm:presLayoutVars>
          <dgm:hierBranch val="r"/>
        </dgm:presLayoutVars>
      </dgm:prSet>
      <dgm:spPr/>
    </dgm:pt>
    <dgm:pt modelId="{9270DECA-6B98-4FE4-9037-BBF9891B769B}" type="pres">
      <dgm:prSet presAssocID="{6B2BBBA8-667E-45EF-AA46-99B18B6800F1}" presName="rootComposite" presStyleCnt="0"/>
      <dgm:spPr/>
    </dgm:pt>
    <dgm:pt modelId="{1EF42579-8969-443A-A4FE-BC5BF0BCC2A9}" type="pres">
      <dgm:prSet presAssocID="{6B2BBBA8-667E-45EF-AA46-99B18B6800F1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94CD0B-5EFE-4BE2-9DBD-79F080D676F8}" type="pres">
      <dgm:prSet presAssocID="{6B2BBBA8-667E-45EF-AA46-99B18B6800F1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CEBFEDFE-40AD-49BA-9C97-837455577E02}" type="pres">
      <dgm:prSet presAssocID="{6B2BBBA8-667E-45EF-AA46-99B18B6800F1}" presName="hierChild4" presStyleCnt="0"/>
      <dgm:spPr/>
    </dgm:pt>
    <dgm:pt modelId="{97725F51-23B3-444E-AB5D-787EC437457F}" type="pres">
      <dgm:prSet presAssocID="{6B2BBBA8-667E-45EF-AA46-99B18B6800F1}" presName="hierChild5" presStyleCnt="0"/>
      <dgm:spPr/>
    </dgm:pt>
    <dgm:pt modelId="{09A8259E-51FD-46C9-AA35-87E438778122}" type="pres">
      <dgm:prSet presAssocID="{68BBF27A-C814-46D1-B980-4FCDB0542892}" presName="Name35" presStyleLbl="parChTrans1D3" presStyleIdx="6" presStyleCnt="8"/>
      <dgm:spPr/>
      <dgm:t>
        <a:bodyPr/>
        <a:lstStyle/>
        <a:p>
          <a:endParaRPr lang="zh-CN" altLang="en-US"/>
        </a:p>
      </dgm:t>
    </dgm:pt>
    <dgm:pt modelId="{08ED85AD-48A7-4E7B-B2B8-EE3B65C1E962}" type="pres">
      <dgm:prSet presAssocID="{797E6179-A90F-43B1-AD34-9BD9215CA308}" presName="hierRoot2" presStyleCnt="0">
        <dgm:presLayoutVars>
          <dgm:hierBranch val="r"/>
        </dgm:presLayoutVars>
      </dgm:prSet>
      <dgm:spPr/>
    </dgm:pt>
    <dgm:pt modelId="{B37DEB71-F3E7-41A8-9CCE-E1BF874A0A80}" type="pres">
      <dgm:prSet presAssocID="{797E6179-A90F-43B1-AD34-9BD9215CA308}" presName="rootComposite" presStyleCnt="0"/>
      <dgm:spPr/>
    </dgm:pt>
    <dgm:pt modelId="{15F38CC7-D040-44CA-80B4-93C44D1D9A7E}" type="pres">
      <dgm:prSet presAssocID="{797E6179-A90F-43B1-AD34-9BD9215CA308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1E83D1-F42B-40A7-BA03-850D8816D6F0}" type="pres">
      <dgm:prSet presAssocID="{797E6179-A90F-43B1-AD34-9BD9215CA308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BA509836-55C1-48B6-AF58-DD88731A8E1A}" type="pres">
      <dgm:prSet presAssocID="{797E6179-A90F-43B1-AD34-9BD9215CA308}" presName="hierChild4" presStyleCnt="0"/>
      <dgm:spPr/>
    </dgm:pt>
    <dgm:pt modelId="{BA8CE5C3-0BEB-4A7C-BA92-55B4F06CD90E}" type="pres">
      <dgm:prSet presAssocID="{797E6179-A90F-43B1-AD34-9BD9215CA308}" presName="hierChild5" presStyleCnt="0"/>
      <dgm:spPr/>
    </dgm:pt>
    <dgm:pt modelId="{2D1D2352-0543-463A-9AAF-97C22E61B453}" type="pres">
      <dgm:prSet presAssocID="{EAC705FD-205D-4CD9-8D77-EE517710C00C}" presName="Name35" presStyleLbl="parChTrans1D3" presStyleIdx="7" presStyleCnt="8"/>
      <dgm:spPr/>
      <dgm:t>
        <a:bodyPr/>
        <a:lstStyle/>
        <a:p>
          <a:endParaRPr lang="zh-CN" altLang="en-US"/>
        </a:p>
      </dgm:t>
    </dgm:pt>
    <dgm:pt modelId="{31008867-FD5D-4325-B259-03E170D8C08E}" type="pres">
      <dgm:prSet presAssocID="{382D9A35-B775-47BB-96F7-5507081751BD}" presName="hierRoot2" presStyleCnt="0">
        <dgm:presLayoutVars>
          <dgm:hierBranch val="r"/>
        </dgm:presLayoutVars>
      </dgm:prSet>
      <dgm:spPr/>
    </dgm:pt>
    <dgm:pt modelId="{84617724-5F5B-4450-B02C-763CEBE090A4}" type="pres">
      <dgm:prSet presAssocID="{382D9A35-B775-47BB-96F7-5507081751BD}" presName="rootComposite" presStyleCnt="0"/>
      <dgm:spPr/>
    </dgm:pt>
    <dgm:pt modelId="{110808B9-FAEA-4243-989E-1D628DA28087}" type="pres">
      <dgm:prSet presAssocID="{382D9A35-B775-47BB-96F7-5507081751BD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769521-BF32-4F60-BC64-E8021FEAC108}" type="pres">
      <dgm:prSet presAssocID="{382D9A35-B775-47BB-96F7-5507081751BD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8DCF9AD4-949C-47F5-BF9A-39128CCA9E3A}" type="pres">
      <dgm:prSet presAssocID="{382D9A35-B775-47BB-96F7-5507081751BD}" presName="hierChild4" presStyleCnt="0"/>
      <dgm:spPr/>
    </dgm:pt>
    <dgm:pt modelId="{441ED225-AFB5-4B4A-A158-E7E411240263}" type="pres">
      <dgm:prSet presAssocID="{382D9A35-B775-47BB-96F7-5507081751BD}" presName="hierChild5" presStyleCnt="0"/>
      <dgm:spPr/>
    </dgm:pt>
    <dgm:pt modelId="{47144FDF-A71C-4C7B-8299-337632818ABD}" type="pres">
      <dgm:prSet presAssocID="{298840F3-D5AC-4F2E-B47C-612D408A6932}" presName="hierChild5" presStyleCnt="0"/>
      <dgm:spPr/>
    </dgm:pt>
    <dgm:pt modelId="{5C0AE054-2F0C-4C6E-9EC7-C735EA23DD03}" type="pres">
      <dgm:prSet presAssocID="{5407F82D-F654-4A2F-8EE0-79846CC92866}" presName="hierChild3" presStyleCnt="0"/>
      <dgm:spPr/>
    </dgm:pt>
  </dgm:ptLst>
  <dgm:cxnLst>
    <dgm:cxn modelId="{106DD22D-6158-4A39-9CF2-BB551719F954}" type="presOf" srcId="{EE454069-C79C-4F20-BF65-1452EE02873E}" destId="{A9B51B53-37B3-444C-BE18-1198B6A6565F}" srcOrd="1" destOrd="0" presId="urn:microsoft.com/office/officeart/2005/8/layout/orgChart1"/>
    <dgm:cxn modelId="{22EE99B7-1E57-4AC1-9BA4-DDD53EF95F9E}" type="presOf" srcId="{2D41F58F-7B9A-405D-B201-650516C53467}" destId="{DB51ACBA-0739-483E-9659-4D1A34A2185C}" srcOrd="0" destOrd="0" presId="urn:microsoft.com/office/officeart/2005/8/layout/orgChart1"/>
    <dgm:cxn modelId="{C643151E-B26B-4B1D-9F6E-9C1907C792F4}" type="presOf" srcId="{58FDDC31-AD05-4416-BBB8-32A92ED1D0A3}" destId="{980F149D-5FB3-4BA1-9FE4-D17F59F1B5F7}" srcOrd="0" destOrd="0" presId="urn:microsoft.com/office/officeart/2005/8/layout/orgChart1"/>
    <dgm:cxn modelId="{0D42BC3C-093C-4392-A75D-C78C75CA36BF}" type="presOf" srcId="{37C53AC2-B604-4189-AD1B-44926CF6D835}" destId="{8387266A-B207-445B-AFEF-37BC948306D6}" srcOrd="0" destOrd="0" presId="urn:microsoft.com/office/officeart/2005/8/layout/orgChart1"/>
    <dgm:cxn modelId="{5E3E5835-4D46-4B95-9C35-F6A3D078C72C}" type="presOf" srcId="{90E5B112-8B9B-4152-AD5F-FB7CEDAD167A}" destId="{A16ECA16-1B87-452D-8FAA-C17E7DA7D4A1}" srcOrd="0" destOrd="0" presId="urn:microsoft.com/office/officeart/2005/8/layout/orgChart1"/>
    <dgm:cxn modelId="{DF65C564-C080-41D4-B075-9C9796B18172}" srcId="{5407F82D-F654-4A2F-8EE0-79846CC92866}" destId="{298840F3-D5AC-4F2E-B47C-612D408A6932}" srcOrd="3" destOrd="0" parTransId="{58FDDC31-AD05-4416-BBB8-32A92ED1D0A3}" sibTransId="{8F219628-C126-4F5A-A93A-B2AA9BD33AB7}"/>
    <dgm:cxn modelId="{6FE00950-60F1-43B7-B9A5-1A72227353BD}" type="presOf" srcId="{5407F82D-F654-4A2F-8EE0-79846CC92866}" destId="{15ABFB06-0309-42AA-BE03-510A7F40D379}" srcOrd="0" destOrd="0" presId="urn:microsoft.com/office/officeart/2005/8/layout/orgChart1"/>
    <dgm:cxn modelId="{49D7DC76-7CDF-4363-B01E-0DB4700C5940}" type="presOf" srcId="{6B2BBBA8-667E-45EF-AA46-99B18B6800F1}" destId="{1EF42579-8969-443A-A4FE-BC5BF0BCC2A9}" srcOrd="0" destOrd="0" presId="urn:microsoft.com/office/officeart/2005/8/layout/orgChart1"/>
    <dgm:cxn modelId="{ECAC880C-FDBF-47E8-8DB0-50510620BB3B}" srcId="{EE454069-C79C-4F20-BF65-1452EE02873E}" destId="{37C53AC2-B604-4189-AD1B-44926CF6D835}" srcOrd="0" destOrd="0" parTransId="{83D4BF60-E91F-49FC-9317-EB2E963E242B}" sibTransId="{0DE97103-1F7A-4AE2-B2F8-975698E687FD}"/>
    <dgm:cxn modelId="{142EADDE-F2A2-48D7-9257-B21983A2C637}" type="presOf" srcId="{5912E67D-D51C-4018-A876-FCA9FECC97C4}" destId="{937FD2EC-FC07-4A0C-A0C2-183F37F093E7}" srcOrd="0" destOrd="0" presId="urn:microsoft.com/office/officeart/2005/8/layout/orgChart1"/>
    <dgm:cxn modelId="{1BBFAEAB-9D20-40D1-A5AB-5470465DB9B1}" type="presOf" srcId="{184F4FA9-2B76-4EED-91C3-90A7C29AC130}" destId="{E26E7B47-2AB6-406A-AB32-1E4C1B8EF154}" srcOrd="0" destOrd="0" presId="urn:microsoft.com/office/officeart/2005/8/layout/orgChart1"/>
    <dgm:cxn modelId="{31E5D29A-E19B-4791-BB0B-E8A9774101CD}" type="presOf" srcId="{DEBCA86B-00FB-4D79-81A8-C66D8B7911AD}" destId="{E5754856-CAC5-431B-8796-5CD1E41D89FA}" srcOrd="0" destOrd="0" presId="urn:microsoft.com/office/officeart/2005/8/layout/orgChart1"/>
    <dgm:cxn modelId="{7A73F0B0-78E4-469B-8EC6-2F478771A4E8}" type="presOf" srcId="{01E0C68D-412F-4BFB-8459-6F6CB58B125A}" destId="{0D3C83B0-1D81-4B55-B3F6-FB2E4D68C23E}" srcOrd="0" destOrd="0" presId="urn:microsoft.com/office/officeart/2005/8/layout/orgChart1"/>
    <dgm:cxn modelId="{867893A5-037D-4A2E-A3C6-703D6B457E26}" srcId="{298840F3-D5AC-4F2E-B47C-612D408A6932}" destId="{6B2BBBA8-667E-45EF-AA46-99B18B6800F1}" srcOrd="1" destOrd="0" parTransId="{01AF38ED-C081-4C9B-9113-41656D8466F3}" sibTransId="{AA6BA6F6-983A-4892-853A-7BE2815594C9}"/>
    <dgm:cxn modelId="{CC1BE0D9-3F86-4E66-BEA1-1EC106FED4CE}" srcId="{5407F82D-F654-4A2F-8EE0-79846CC92866}" destId="{DEBCA86B-00FB-4D79-81A8-C66D8B7911AD}" srcOrd="0" destOrd="0" parTransId="{927E4697-5D22-43B1-B150-CE9254790021}" sibTransId="{26CC0BC0-0592-4296-A319-3DB954E5B647}"/>
    <dgm:cxn modelId="{E15D5DE2-CEA5-4C72-8E97-81420636BDE5}" type="presOf" srcId="{298840F3-D5AC-4F2E-B47C-612D408A6932}" destId="{3D8E4917-7C27-4D8A-AD72-C4685EA26466}" srcOrd="0" destOrd="0" presId="urn:microsoft.com/office/officeart/2005/8/layout/orgChart1"/>
    <dgm:cxn modelId="{1DA2E8E4-EAEB-4FF2-8AAF-D734753E6BCA}" type="presOf" srcId="{927E4697-5D22-43B1-B150-CE9254790021}" destId="{2FD0E1CE-730C-4236-BC9F-937099057331}" srcOrd="0" destOrd="0" presId="urn:microsoft.com/office/officeart/2005/8/layout/orgChart1"/>
    <dgm:cxn modelId="{DFAC3345-414A-4BA7-B290-0768228E20A2}" type="presOf" srcId="{B45C9E7B-03CB-44E1-84B3-7A6AA02CE92E}" destId="{CE90422A-441D-40D7-9B58-4ADFAD68208A}" srcOrd="0" destOrd="0" presId="urn:microsoft.com/office/officeart/2005/8/layout/orgChart1"/>
    <dgm:cxn modelId="{A99084F2-D10B-45E8-A88E-9902C702E572}" type="presOf" srcId="{01E0C68D-412F-4BFB-8459-6F6CB58B125A}" destId="{4CC6F886-3C85-4234-B113-4A9C9747A26D}" srcOrd="1" destOrd="0" presId="urn:microsoft.com/office/officeart/2005/8/layout/orgChart1"/>
    <dgm:cxn modelId="{5C2A807D-2915-4009-A374-96B7F5FA0339}" srcId="{298840F3-D5AC-4F2E-B47C-612D408A6932}" destId="{7A2928A8-BEB3-4CC6-86F5-7FA975611F84}" srcOrd="0" destOrd="0" parTransId="{574BAF02-FED4-42AE-9177-FC50ECBC6941}" sibTransId="{FBC3BB95-4463-441F-B34C-787A87E0E445}"/>
    <dgm:cxn modelId="{61A4DB97-ABF0-433E-8C7D-A831735ECF28}" srcId="{298840F3-D5AC-4F2E-B47C-612D408A6932}" destId="{797E6179-A90F-43B1-AD34-9BD9215CA308}" srcOrd="2" destOrd="0" parTransId="{68BBF27A-C814-46D1-B980-4FCDB0542892}" sibTransId="{9CFFB4FC-045B-44C6-82BF-E1887D706015}"/>
    <dgm:cxn modelId="{644AA978-C9D8-433B-A1EE-C6431FFBCB51}" type="presOf" srcId="{EAC705FD-205D-4CD9-8D77-EE517710C00C}" destId="{2D1D2352-0543-463A-9AAF-97C22E61B453}" srcOrd="0" destOrd="0" presId="urn:microsoft.com/office/officeart/2005/8/layout/orgChart1"/>
    <dgm:cxn modelId="{C0DE89B0-6FF7-400A-8B28-E7392BA57D74}" type="presOf" srcId="{574BAF02-FED4-42AE-9177-FC50ECBC6941}" destId="{3D6501E8-8753-477B-80A9-E8FAC3B6C6B1}" srcOrd="0" destOrd="0" presId="urn:microsoft.com/office/officeart/2005/8/layout/orgChart1"/>
    <dgm:cxn modelId="{E409BC4D-54DB-40D8-A117-178405C2CC1D}" type="presOf" srcId="{68BBF27A-C814-46D1-B980-4FCDB0542892}" destId="{09A8259E-51FD-46C9-AA35-87E438778122}" srcOrd="0" destOrd="0" presId="urn:microsoft.com/office/officeart/2005/8/layout/orgChart1"/>
    <dgm:cxn modelId="{41828BFD-2396-45A9-8E7A-8F95071599B5}" srcId="{5407F82D-F654-4A2F-8EE0-79846CC92866}" destId="{2D41F58F-7B9A-405D-B201-650516C53467}" srcOrd="1" destOrd="0" parTransId="{184F4FA9-2B76-4EED-91C3-90A7C29AC130}" sibTransId="{DCFCBC52-3256-4911-9A46-12072D3C1882}"/>
    <dgm:cxn modelId="{8AF4EC1F-DEED-4B5F-BE8B-DF5063DF1856}" srcId="{0BA20800-0B37-438A-91A0-267174835026}" destId="{5407F82D-F654-4A2F-8EE0-79846CC92866}" srcOrd="0" destOrd="0" parTransId="{26FAEDC3-CFAF-49EE-9F05-C8A11612A648}" sibTransId="{E11EE61C-CD4E-41CB-96B7-AD29FC92DD7A}"/>
    <dgm:cxn modelId="{A14D398B-0BBF-4BFF-9AC6-7E7F8FB5D4E4}" type="presOf" srcId="{43CF78E3-89C8-4A64-9386-EB9199F87364}" destId="{59143DEB-F684-4605-A449-DAB304A0B18D}" srcOrd="0" destOrd="0" presId="urn:microsoft.com/office/officeart/2005/8/layout/orgChart1"/>
    <dgm:cxn modelId="{E9C39235-E07D-441E-8321-DB72C33C4A3E}" type="presOf" srcId="{382D9A35-B775-47BB-96F7-5507081751BD}" destId="{2E769521-BF32-4F60-BC64-E8021FEAC108}" srcOrd="1" destOrd="0" presId="urn:microsoft.com/office/officeart/2005/8/layout/orgChart1"/>
    <dgm:cxn modelId="{57F0F884-659E-4825-9786-5B20C40166A9}" type="presOf" srcId="{D924F6BA-E332-41DB-9978-7741618B5CB2}" destId="{D777CA68-A093-482A-8DA2-E828DD36D0E9}" srcOrd="1" destOrd="0" presId="urn:microsoft.com/office/officeart/2005/8/layout/orgChart1"/>
    <dgm:cxn modelId="{60DC9CF1-C0FA-4D19-A9AC-1BDA3BDD74B7}" srcId="{DEBCA86B-00FB-4D79-81A8-C66D8B7911AD}" destId="{01E0C68D-412F-4BFB-8459-6F6CB58B125A}" srcOrd="0" destOrd="0" parTransId="{43CF78E3-89C8-4A64-9386-EB9199F87364}" sibTransId="{561BDB7A-D051-4290-BD2C-4F71FB023A78}"/>
    <dgm:cxn modelId="{B25C90F1-665D-4DC9-8BE1-FA8FEC906BF7}" type="presOf" srcId="{2D41F58F-7B9A-405D-B201-650516C53467}" destId="{78E8A8E5-7794-428C-8EBF-026C220FD1C9}" srcOrd="1" destOrd="0" presId="urn:microsoft.com/office/officeart/2005/8/layout/orgChart1"/>
    <dgm:cxn modelId="{5C46360C-293C-4A7F-A98A-3F4240F1A4B3}" type="presOf" srcId="{382D9A35-B775-47BB-96F7-5507081751BD}" destId="{110808B9-FAEA-4243-989E-1D628DA28087}" srcOrd="0" destOrd="0" presId="urn:microsoft.com/office/officeart/2005/8/layout/orgChart1"/>
    <dgm:cxn modelId="{990B1E6E-26A3-4E51-A55E-C3D392CC6575}" srcId="{2D41F58F-7B9A-405D-B201-650516C53467}" destId="{90E5B112-8B9B-4152-AD5F-FB7CEDAD167A}" srcOrd="1" destOrd="0" parTransId="{AD0AA4D4-CE60-46AD-B3B8-D2A2F0276EA2}" sibTransId="{76CC27A3-84C0-419D-A355-B151269382BB}"/>
    <dgm:cxn modelId="{4D12E889-4B6A-4F2C-B6C7-10504862081F}" type="presOf" srcId="{0BA20800-0B37-438A-91A0-267174835026}" destId="{D2041A08-F53E-41F8-9086-CE04C698F7A7}" srcOrd="0" destOrd="0" presId="urn:microsoft.com/office/officeart/2005/8/layout/orgChart1"/>
    <dgm:cxn modelId="{0C0DDC6F-0D0C-4C3C-8870-5F243DF3D092}" type="presOf" srcId="{37C53AC2-B604-4189-AD1B-44926CF6D835}" destId="{633AA58B-01E2-4A58-BF77-AE61AEC4A0B4}" srcOrd="1" destOrd="0" presId="urn:microsoft.com/office/officeart/2005/8/layout/orgChart1"/>
    <dgm:cxn modelId="{7F4CA782-F0D3-4F86-A67D-B1CD9A4B6DF4}" srcId="{5407F82D-F654-4A2F-8EE0-79846CC92866}" destId="{EE454069-C79C-4F20-BF65-1452EE02873E}" srcOrd="2" destOrd="0" parTransId="{B45C9E7B-03CB-44E1-84B3-7A6AA02CE92E}" sibTransId="{C1C69192-98E2-4726-8FCA-FAD64071225E}"/>
    <dgm:cxn modelId="{22A30699-846E-41CC-9A99-770937B9FDB2}" type="presOf" srcId="{7A2928A8-BEB3-4CC6-86F5-7FA975611F84}" destId="{112B71B2-446E-4470-8957-6F2BAA340B07}" srcOrd="1" destOrd="0" presId="urn:microsoft.com/office/officeart/2005/8/layout/orgChart1"/>
    <dgm:cxn modelId="{9AD31638-8F0E-43F8-9D07-C24233B9FE17}" srcId="{298840F3-D5AC-4F2E-B47C-612D408A6932}" destId="{382D9A35-B775-47BB-96F7-5507081751BD}" srcOrd="3" destOrd="0" parTransId="{EAC705FD-205D-4CD9-8D77-EE517710C00C}" sibTransId="{39FEC922-89EA-4D60-A85D-6CB9EFC19185}"/>
    <dgm:cxn modelId="{C8BE7E37-8868-4C3F-80FD-31B42CCF90AF}" type="presOf" srcId="{90E5B112-8B9B-4152-AD5F-FB7CEDAD167A}" destId="{9D74F235-517E-494D-9036-C7E72183A81F}" srcOrd="1" destOrd="0" presId="urn:microsoft.com/office/officeart/2005/8/layout/orgChart1"/>
    <dgm:cxn modelId="{A87F3E25-C5F8-4A71-BB7F-73C72CABF6F5}" type="presOf" srcId="{6B2BBBA8-667E-45EF-AA46-99B18B6800F1}" destId="{DA94CD0B-5EFE-4BE2-9DBD-79F080D676F8}" srcOrd="1" destOrd="0" presId="urn:microsoft.com/office/officeart/2005/8/layout/orgChart1"/>
    <dgm:cxn modelId="{BD801D02-6F5C-4250-B449-4B834444BBD0}" type="presOf" srcId="{7A2928A8-BEB3-4CC6-86F5-7FA975611F84}" destId="{46E16BDE-4705-4DB1-95FA-0FC9ABBCA7A5}" srcOrd="0" destOrd="0" presId="urn:microsoft.com/office/officeart/2005/8/layout/orgChart1"/>
    <dgm:cxn modelId="{FDC0E2B4-822D-4D7D-B387-E2A3ABC1679C}" type="presOf" srcId="{AD0AA4D4-CE60-46AD-B3B8-D2A2F0276EA2}" destId="{9B2B8A0E-C165-4043-8B6E-F399A3730332}" srcOrd="0" destOrd="0" presId="urn:microsoft.com/office/officeart/2005/8/layout/orgChart1"/>
    <dgm:cxn modelId="{6EA73572-69BA-4C68-9467-625D56249421}" type="presOf" srcId="{797E6179-A90F-43B1-AD34-9BD9215CA308}" destId="{15F38CC7-D040-44CA-80B4-93C44D1D9A7E}" srcOrd="0" destOrd="0" presId="urn:microsoft.com/office/officeart/2005/8/layout/orgChart1"/>
    <dgm:cxn modelId="{0C7AF223-5193-4111-BBB9-C351EE463E3B}" type="presOf" srcId="{01AF38ED-C081-4C9B-9113-41656D8466F3}" destId="{34ABE787-36AE-487E-A3B8-5EDDC934B88B}" srcOrd="0" destOrd="0" presId="urn:microsoft.com/office/officeart/2005/8/layout/orgChart1"/>
    <dgm:cxn modelId="{71C374D9-5DE4-40D4-94F2-A4FA4A0C7E74}" type="presOf" srcId="{797E6179-A90F-43B1-AD34-9BD9215CA308}" destId="{3B1E83D1-F42B-40A7-BA03-850D8816D6F0}" srcOrd="1" destOrd="0" presId="urn:microsoft.com/office/officeart/2005/8/layout/orgChart1"/>
    <dgm:cxn modelId="{3CB4C924-6DC6-4DE1-8A28-D8B463288D9D}" srcId="{2D41F58F-7B9A-405D-B201-650516C53467}" destId="{D924F6BA-E332-41DB-9978-7741618B5CB2}" srcOrd="0" destOrd="0" parTransId="{5912E67D-D51C-4018-A876-FCA9FECC97C4}" sibTransId="{8B8CBE67-DA03-41D9-8B2E-6DB2DA933BEC}"/>
    <dgm:cxn modelId="{60AF8398-A701-48B2-B42F-98BF3E8BC444}" type="presOf" srcId="{DEBCA86B-00FB-4D79-81A8-C66D8B7911AD}" destId="{4CD3EA77-A504-4B8B-8BF8-90AA5009E1C0}" srcOrd="1" destOrd="0" presId="urn:microsoft.com/office/officeart/2005/8/layout/orgChart1"/>
    <dgm:cxn modelId="{1C2CC4A9-463B-40CA-9F69-077B68687724}" type="presOf" srcId="{298840F3-D5AC-4F2E-B47C-612D408A6932}" destId="{272D1549-3321-49C2-AFD1-88E7B6F703EA}" srcOrd="1" destOrd="0" presId="urn:microsoft.com/office/officeart/2005/8/layout/orgChart1"/>
    <dgm:cxn modelId="{B52672DA-B494-4E22-B20C-0320BBE2D041}" type="presOf" srcId="{5407F82D-F654-4A2F-8EE0-79846CC92866}" destId="{2B3467B6-6E6F-46EF-8AB3-C9A7B10E6014}" srcOrd="1" destOrd="0" presId="urn:microsoft.com/office/officeart/2005/8/layout/orgChart1"/>
    <dgm:cxn modelId="{129C0E15-C86E-4F9B-92E1-295DB0D9D290}" type="presOf" srcId="{EE454069-C79C-4F20-BF65-1452EE02873E}" destId="{BCE2569E-8ECC-4F5C-B5E2-59344DDFCEA6}" srcOrd="0" destOrd="0" presId="urn:microsoft.com/office/officeart/2005/8/layout/orgChart1"/>
    <dgm:cxn modelId="{89EC1E46-C07E-46D7-9F9F-8574E31AB54E}" type="presOf" srcId="{83D4BF60-E91F-49FC-9317-EB2E963E242B}" destId="{792459BB-8975-41AF-8F62-B3FC20ABE1CD}" srcOrd="0" destOrd="0" presId="urn:microsoft.com/office/officeart/2005/8/layout/orgChart1"/>
    <dgm:cxn modelId="{26B7AA4D-E387-4053-8719-BA681579A685}" type="presOf" srcId="{D924F6BA-E332-41DB-9978-7741618B5CB2}" destId="{9645D4DB-8201-4676-B292-F26EF5A6F231}" srcOrd="0" destOrd="0" presId="urn:microsoft.com/office/officeart/2005/8/layout/orgChart1"/>
    <dgm:cxn modelId="{4D6CC9A3-C3D2-4267-A313-C7CD16173033}" type="presParOf" srcId="{D2041A08-F53E-41F8-9086-CE04C698F7A7}" destId="{278B3C39-1453-4F49-8CCC-4C2D407022D2}" srcOrd="0" destOrd="0" presId="urn:microsoft.com/office/officeart/2005/8/layout/orgChart1"/>
    <dgm:cxn modelId="{321360E1-AA57-4862-8D05-2CAAC3C9A0BC}" type="presParOf" srcId="{278B3C39-1453-4F49-8CCC-4C2D407022D2}" destId="{5CBC5CC6-3A04-47B2-9B8F-97BBDBA2AC75}" srcOrd="0" destOrd="0" presId="urn:microsoft.com/office/officeart/2005/8/layout/orgChart1"/>
    <dgm:cxn modelId="{373EA6E1-5C26-4949-9AF1-FE1AB64989F8}" type="presParOf" srcId="{5CBC5CC6-3A04-47B2-9B8F-97BBDBA2AC75}" destId="{15ABFB06-0309-42AA-BE03-510A7F40D379}" srcOrd="0" destOrd="0" presId="urn:microsoft.com/office/officeart/2005/8/layout/orgChart1"/>
    <dgm:cxn modelId="{E71E828F-68EE-4504-8B13-50A17909E968}" type="presParOf" srcId="{5CBC5CC6-3A04-47B2-9B8F-97BBDBA2AC75}" destId="{2B3467B6-6E6F-46EF-8AB3-C9A7B10E6014}" srcOrd="1" destOrd="0" presId="urn:microsoft.com/office/officeart/2005/8/layout/orgChart1"/>
    <dgm:cxn modelId="{160FF4CF-C9E5-4128-8179-B0609B9F7840}" type="presParOf" srcId="{278B3C39-1453-4F49-8CCC-4C2D407022D2}" destId="{26BA15D5-4EB4-4AC6-80DA-DED23E6D7A5C}" srcOrd="1" destOrd="0" presId="urn:microsoft.com/office/officeart/2005/8/layout/orgChart1"/>
    <dgm:cxn modelId="{05D88B68-05C9-46D6-949E-A9998F952863}" type="presParOf" srcId="{26BA15D5-4EB4-4AC6-80DA-DED23E6D7A5C}" destId="{2FD0E1CE-730C-4236-BC9F-937099057331}" srcOrd="0" destOrd="0" presId="urn:microsoft.com/office/officeart/2005/8/layout/orgChart1"/>
    <dgm:cxn modelId="{CF8DAF8F-C91C-4F0E-ABFC-35312CCDA992}" type="presParOf" srcId="{26BA15D5-4EB4-4AC6-80DA-DED23E6D7A5C}" destId="{4DE4204B-747E-4436-9671-17B94DE2455D}" srcOrd="1" destOrd="0" presId="urn:microsoft.com/office/officeart/2005/8/layout/orgChart1"/>
    <dgm:cxn modelId="{D0CE853F-3C3A-4D31-8F22-8560C97D0BA9}" type="presParOf" srcId="{4DE4204B-747E-4436-9671-17B94DE2455D}" destId="{91E0EB7C-C811-4D05-AF9B-0FA96CB9360F}" srcOrd="0" destOrd="0" presId="urn:microsoft.com/office/officeart/2005/8/layout/orgChart1"/>
    <dgm:cxn modelId="{FEE2F711-8234-4E72-86AE-A68D699C8E08}" type="presParOf" srcId="{91E0EB7C-C811-4D05-AF9B-0FA96CB9360F}" destId="{E5754856-CAC5-431B-8796-5CD1E41D89FA}" srcOrd="0" destOrd="0" presId="urn:microsoft.com/office/officeart/2005/8/layout/orgChart1"/>
    <dgm:cxn modelId="{D81BDDF1-7239-4588-9AB8-44B0C2A7C0D1}" type="presParOf" srcId="{91E0EB7C-C811-4D05-AF9B-0FA96CB9360F}" destId="{4CD3EA77-A504-4B8B-8BF8-90AA5009E1C0}" srcOrd="1" destOrd="0" presId="urn:microsoft.com/office/officeart/2005/8/layout/orgChart1"/>
    <dgm:cxn modelId="{FBFE1496-8EEB-4DAD-B7AE-23A7B79A2AA0}" type="presParOf" srcId="{4DE4204B-747E-4436-9671-17B94DE2455D}" destId="{04E69AAA-A500-49D2-BB34-BAEEFA1CAE29}" srcOrd="1" destOrd="0" presId="urn:microsoft.com/office/officeart/2005/8/layout/orgChart1"/>
    <dgm:cxn modelId="{10E3A079-5FB5-424C-A304-268C68A05770}" type="presParOf" srcId="{04E69AAA-A500-49D2-BB34-BAEEFA1CAE29}" destId="{59143DEB-F684-4605-A449-DAB304A0B18D}" srcOrd="0" destOrd="0" presId="urn:microsoft.com/office/officeart/2005/8/layout/orgChart1"/>
    <dgm:cxn modelId="{81407C28-CADD-4C2D-8E8C-AF8CD91F5801}" type="presParOf" srcId="{04E69AAA-A500-49D2-BB34-BAEEFA1CAE29}" destId="{F20C7EC0-DA79-4F36-9711-9EDDAE1E138E}" srcOrd="1" destOrd="0" presId="urn:microsoft.com/office/officeart/2005/8/layout/orgChart1"/>
    <dgm:cxn modelId="{7C9CDE40-AD6A-456D-91F0-35BCB4B92380}" type="presParOf" srcId="{F20C7EC0-DA79-4F36-9711-9EDDAE1E138E}" destId="{0F02E1C2-FA05-4E72-BE58-105C02745E6E}" srcOrd="0" destOrd="0" presId="urn:microsoft.com/office/officeart/2005/8/layout/orgChart1"/>
    <dgm:cxn modelId="{2E361C25-6B9C-4F54-B0E7-D1913E1E1B7E}" type="presParOf" srcId="{0F02E1C2-FA05-4E72-BE58-105C02745E6E}" destId="{0D3C83B0-1D81-4B55-B3F6-FB2E4D68C23E}" srcOrd="0" destOrd="0" presId="urn:microsoft.com/office/officeart/2005/8/layout/orgChart1"/>
    <dgm:cxn modelId="{BD41EA91-ADB2-459F-AB35-165D5E29AC79}" type="presParOf" srcId="{0F02E1C2-FA05-4E72-BE58-105C02745E6E}" destId="{4CC6F886-3C85-4234-B113-4A9C9747A26D}" srcOrd="1" destOrd="0" presId="urn:microsoft.com/office/officeart/2005/8/layout/orgChart1"/>
    <dgm:cxn modelId="{9E7C8137-6FD8-4EAB-A036-7C11520FD2DF}" type="presParOf" srcId="{F20C7EC0-DA79-4F36-9711-9EDDAE1E138E}" destId="{A2BBA9DE-44C3-415F-9081-3ED4150C15D5}" srcOrd="1" destOrd="0" presId="urn:microsoft.com/office/officeart/2005/8/layout/orgChart1"/>
    <dgm:cxn modelId="{EBBFDF06-4C27-486C-84B4-F1E76A9D2C1A}" type="presParOf" srcId="{F20C7EC0-DA79-4F36-9711-9EDDAE1E138E}" destId="{D083E7F9-69A7-4C80-AAFE-43B305E6FDBB}" srcOrd="2" destOrd="0" presId="urn:microsoft.com/office/officeart/2005/8/layout/orgChart1"/>
    <dgm:cxn modelId="{41923258-E1FA-430D-9166-CDAD4A5EBD30}" type="presParOf" srcId="{4DE4204B-747E-4436-9671-17B94DE2455D}" destId="{D2375550-C7B8-4E46-B6DD-0FC94C9BDCD4}" srcOrd="2" destOrd="0" presId="urn:microsoft.com/office/officeart/2005/8/layout/orgChart1"/>
    <dgm:cxn modelId="{F3289B96-65E0-4E4C-836D-9683B860F267}" type="presParOf" srcId="{26BA15D5-4EB4-4AC6-80DA-DED23E6D7A5C}" destId="{E26E7B47-2AB6-406A-AB32-1E4C1B8EF154}" srcOrd="2" destOrd="0" presId="urn:microsoft.com/office/officeart/2005/8/layout/orgChart1"/>
    <dgm:cxn modelId="{49702243-6434-41E7-8AED-DFA4E5F02891}" type="presParOf" srcId="{26BA15D5-4EB4-4AC6-80DA-DED23E6D7A5C}" destId="{AE7A2779-50F3-4AA9-B10A-E5BEB3D970E9}" srcOrd="3" destOrd="0" presId="urn:microsoft.com/office/officeart/2005/8/layout/orgChart1"/>
    <dgm:cxn modelId="{ED057734-E973-4598-BAF7-EA273BF1D578}" type="presParOf" srcId="{AE7A2779-50F3-4AA9-B10A-E5BEB3D970E9}" destId="{942CEAC6-8553-4F8B-B4A3-31C39FA6A540}" srcOrd="0" destOrd="0" presId="urn:microsoft.com/office/officeart/2005/8/layout/orgChart1"/>
    <dgm:cxn modelId="{F808C607-ED22-4213-8BA6-478E6BD3DF74}" type="presParOf" srcId="{942CEAC6-8553-4F8B-B4A3-31C39FA6A540}" destId="{DB51ACBA-0739-483E-9659-4D1A34A2185C}" srcOrd="0" destOrd="0" presId="urn:microsoft.com/office/officeart/2005/8/layout/orgChart1"/>
    <dgm:cxn modelId="{8AF3B690-FA45-48A0-9653-977ECAE47C67}" type="presParOf" srcId="{942CEAC6-8553-4F8B-B4A3-31C39FA6A540}" destId="{78E8A8E5-7794-428C-8EBF-026C220FD1C9}" srcOrd="1" destOrd="0" presId="urn:microsoft.com/office/officeart/2005/8/layout/orgChart1"/>
    <dgm:cxn modelId="{AD044CD7-090D-4DD9-A895-D10DE127AAF1}" type="presParOf" srcId="{AE7A2779-50F3-4AA9-B10A-E5BEB3D970E9}" destId="{AB7871A1-527C-49C9-92F2-E930F17E7BF3}" srcOrd="1" destOrd="0" presId="urn:microsoft.com/office/officeart/2005/8/layout/orgChart1"/>
    <dgm:cxn modelId="{41AEECEE-874A-472E-B129-16CBB9F8A9E2}" type="presParOf" srcId="{AB7871A1-527C-49C9-92F2-E930F17E7BF3}" destId="{937FD2EC-FC07-4A0C-A0C2-183F37F093E7}" srcOrd="0" destOrd="0" presId="urn:microsoft.com/office/officeart/2005/8/layout/orgChart1"/>
    <dgm:cxn modelId="{E14043BE-A520-4D1A-A0CA-D908B81A9732}" type="presParOf" srcId="{AB7871A1-527C-49C9-92F2-E930F17E7BF3}" destId="{A9C06718-C533-40EA-99A9-482564E0383D}" srcOrd="1" destOrd="0" presId="urn:microsoft.com/office/officeart/2005/8/layout/orgChart1"/>
    <dgm:cxn modelId="{1DC71145-744A-4075-8BF9-1A61D18A82B0}" type="presParOf" srcId="{A9C06718-C533-40EA-99A9-482564E0383D}" destId="{B0E44DD5-C78E-4699-9CFD-3AE298EBDA70}" srcOrd="0" destOrd="0" presId="urn:microsoft.com/office/officeart/2005/8/layout/orgChart1"/>
    <dgm:cxn modelId="{D7069645-1D14-4356-A2A7-56BC8B93D9B6}" type="presParOf" srcId="{B0E44DD5-C78E-4699-9CFD-3AE298EBDA70}" destId="{9645D4DB-8201-4676-B292-F26EF5A6F231}" srcOrd="0" destOrd="0" presId="urn:microsoft.com/office/officeart/2005/8/layout/orgChart1"/>
    <dgm:cxn modelId="{BFAE4DFF-CC44-4202-B78E-8BB3B85764FD}" type="presParOf" srcId="{B0E44DD5-C78E-4699-9CFD-3AE298EBDA70}" destId="{D777CA68-A093-482A-8DA2-E828DD36D0E9}" srcOrd="1" destOrd="0" presId="urn:microsoft.com/office/officeart/2005/8/layout/orgChart1"/>
    <dgm:cxn modelId="{0CF3B27D-98A1-44C1-BB73-E981DAC56F83}" type="presParOf" srcId="{A9C06718-C533-40EA-99A9-482564E0383D}" destId="{DECD3DBF-5127-4635-8A3E-E8650D2301E3}" srcOrd="1" destOrd="0" presId="urn:microsoft.com/office/officeart/2005/8/layout/orgChart1"/>
    <dgm:cxn modelId="{BDC04003-CD05-487E-9D71-FA693ED9A881}" type="presParOf" srcId="{A9C06718-C533-40EA-99A9-482564E0383D}" destId="{09B6F416-25A0-495A-9FF8-B622BE55493C}" srcOrd="2" destOrd="0" presId="urn:microsoft.com/office/officeart/2005/8/layout/orgChart1"/>
    <dgm:cxn modelId="{376EC07A-25A0-4AC3-98BE-2E06D08461F3}" type="presParOf" srcId="{AB7871A1-527C-49C9-92F2-E930F17E7BF3}" destId="{9B2B8A0E-C165-4043-8B6E-F399A3730332}" srcOrd="2" destOrd="0" presId="urn:microsoft.com/office/officeart/2005/8/layout/orgChart1"/>
    <dgm:cxn modelId="{DFD8B7EA-7D89-4B94-AF2B-3A3EE7A9DF2D}" type="presParOf" srcId="{AB7871A1-527C-49C9-92F2-E930F17E7BF3}" destId="{695E4CF8-925F-4095-854C-F93E26852A70}" srcOrd="3" destOrd="0" presId="urn:microsoft.com/office/officeart/2005/8/layout/orgChart1"/>
    <dgm:cxn modelId="{3847F1AE-5658-4BD2-9CEA-783897413ABB}" type="presParOf" srcId="{695E4CF8-925F-4095-854C-F93E26852A70}" destId="{C953113C-D97B-4F0C-9C67-DA491BB90388}" srcOrd="0" destOrd="0" presId="urn:microsoft.com/office/officeart/2005/8/layout/orgChart1"/>
    <dgm:cxn modelId="{AA0EA696-C18D-4E2B-A6A4-B8D901F14E5E}" type="presParOf" srcId="{C953113C-D97B-4F0C-9C67-DA491BB90388}" destId="{A16ECA16-1B87-452D-8FAA-C17E7DA7D4A1}" srcOrd="0" destOrd="0" presId="urn:microsoft.com/office/officeart/2005/8/layout/orgChart1"/>
    <dgm:cxn modelId="{DF17C07C-94E9-4FAC-ABC1-86698CA61FAB}" type="presParOf" srcId="{C953113C-D97B-4F0C-9C67-DA491BB90388}" destId="{9D74F235-517E-494D-9036-C7E72183A81F}" srcOrd="1" destOrd="0" presId="urn:microsoft.com/office/officeart/2005/8/layout/orgChart1"/>
    <dgm:cxn modelId="{B0F2476A-3B35-44D3-85EE-642B745D11DE}" type="presParOf" srcId="{695E4CF8-925F-4095-854C-F93E26852A70}" destId="{4AF3F18D-3E77-48ED-A42B-330D87691F17}" srcOrd="1" destOrd="0" presId="urn:microsoft.com/office/officeart/2005/8/layout/orgChart1"/>
    <dgm:cxn modelId="{4E85AF46-515C-4359-B2C7-304A4BAF28CA}" type="presParOf" srcId="{695E4CF8-925F-4095-854C-F93E26852A70}" destId="{4AB30C13-3C65-49D3-B65C-28E1184531F9}" srcOrd="2" destOrd="0" presId="urn:microsoft.com/office/officeart/2005/8/layout/orgChart1"/>
    <dgm:cxn modelId="{CC19477E-8F03-42E4-AD42-9C1BB84A62C9}" type="presParOf" srcId="{AE7A2779-50F3-4AA9-B10A-E5BEB3D970E9}" destId="{38CD78B0-8706-4085-B6BC-4A86A089CB00}" srcOrd="2" destOrd="0" presId="urn:microsoft.com/office/officeart/2005/8/layout/orgChart1"/>
    <dgm:cxn modelId="{943DB0CF-6188-43B8-A604-311812C4863C}" type="presParOf" srcId="{26BA15D5-4EB4-4AC6-80DA-DED23E6D7A5C}" destId="{CE90422A-441D-40D7-9B58-4ADFAD68208A}" srcOrd="4" destOrd="0" presId="urn:microsoft.com/office/officeart/2005/8/layout/orgChart1"/>
    <dgm:cxn modelId="{1DC6A46F-A651-441E-87D1-4D47F551602D}" type="presParOf" srcId="{26BA15D5-4EB4-4AC6-80DA-DED23E6D7A5C}" destId="{42E3A627-39A2-4057-BABA-178F5B8A7285}" srcOrd="5" destOrd="0" presId="urn:microsoft.com/office/officeart/2005/8/layout/orgChart1"/>
    <dgm:cxn modelId="{31124068-B0C5-42EE-99FF-FEC322A79404}" type="presParOf" srcId="{42E3A627-39A2-4057-BABA-178F5B8A7285}" destId="{48C15781-DF64-4FAD-9A3E-A8465B7C9353}" srcOrd="0" destOrd="0" presId="urn:microsoft.com/office/officeart/2005/8/layout/orgChart1"/>
    <dgm:cxn modelId="{3F25A41C-6940-412F-8575-B50BBFE9653F}" type="presParOf" srcId="{48C15781-DF64-4FAD-9A3E-A8465B7C9353}" destId="{BCE2569E-8ECC-4F5C-B5E2-59344DDFCEA6}" srcOrd="0" destOrd="0" presId="urn:microsoft.com/office/officeart/2005/8/layout/orgChart1"/>
    <dgm:cxn modelId="{184910A5-6767-410E-BAE4-4032C9DBDE71}" type="presParOf" srcId="{48C15781-DF64-4FAD-9A3E-A8465B7C9353}" destId="{A9B51B53-37B3-444C-BE18-1198B6A6565F}" srcOrd="1" destOrd="0" presId="urn:microsoft.com/office/officeart/2005/8/layout/orgChart1"/>
    <dgm:cxn modelId="{6CF9214C-5EDD-48DB-91B7-4DC6CC0593ED}" type="presParOf" srcId="{42E3A627-39A2-4057-BABA-178F5B8A7285}" destId="{DBCBD547-BAD8-4FA0-9FD4-373E457BC960}" srcOrd="1" destOrd="0" presId="urn:microsoft.com/office/officeart/2005/8/layout/orgChart1"/>
    <dgm:cxn modelId="{5DD37077-3032-4A02-A226-5026B9ECCC16}" type="presParOf" srcId="{DBCBD547-BAD8-4FA0-9FD4-373E457BC960}" destId="{792459BB-8975-41AF-8F62-B3FC20ABE1CD}" srcOrd="0" destOrd="0" presId="urn:microsoft.com/office/officeart/2005/8/layout/orgChart1"/>
    <dgm:cxn modelId="{8CCC6B6E-A23C-497F-83FD-4E60149639E8}" type="presParOf" srcId="{DBCBD547-BAD8-4FA0-9FD4-373E457BC960}" destId="{BC5F885E-F4E2-4730-BB12-D3E88AEAC424}" srcOrd="1" destOrd="0" presId="urn:microsoft.com/office/officeart/2005/8/layout/orgChart1"/>
    <dgm:cxn modelId="{6D0E8A33-C26F-4EC7-AB28-7F5C2D329837}" type="presParOf" srcId="{BC5F885E-F4E2-4730-BB12-D3E88AEAC424}" destId="{9BB1C1EF-E675-4C0A-906C-F7A9B3244ADA}" srcOrd="0" destOrd="0" presId="urn:microsoft.com/office/officeart/2005/8/layout/orgChart1"/>
    <dgm:cxn modelId="{A8044C5E-DA2E-4804-996B-3E23064A2B1B}" type="presParOf" srcId="{9BB1C1EF-E675-4C0A-906C-F7A9B3244ADA}" destId="{8387266A-B207-445B-AFEF-37BC948306D6}" srcOrd="0" destOrd="0" presId="urn:microsoft.com/office/officeart/2005/8/layout/orgChart1"/>
    <dgm:cxn modelId="{AE9C4DF1-187C-43E9-9F81-04712D87CD47}" type="presParOf" srcId="{9BB1C1EF-E675-4C0A-906C-F7A9B3244ADA}" destId="{633AA58B-01E2-4A58-BF77-AE61AEC4A0B4}" srcOrd="1" destOrd="0" presId="urn:microsoft.com/office/officeart/2005/8/layout/orgChart1"/>
    <dgm:cxn modelId="{B0D656FF-70DB-4234-8620-5C2A7629E3B2}" type="presParOf" srcId="{BC5F885E-F4E2-4730-BB12-D3E88AEAC424}" destId="{01B0C563-6474-4E62-8FAE-402C3BC8ED78}" srcOrd="1" destOrd="0" presId="urn:microsoft.com/office/officeart/2005/8/layout/orgChart1"/>
    <dgm:cxn modelId="{991AC895-41C6-448D-BBB3-453C55838464}" type="presParOf" srcId="{BC5F885E-F4E2-4730-BB12-D3E88AEAC424}" destId="{667F672A-C572-4014-AB72-1A3248B6204E}" srcOrd="2" destOrd="0" presId="urn:microsoft.com/office/officeart/2005/8/layout/orgChart1"/>
    <dgm:cxn modelId="{91DF67BF-381F-44EE-9C55-188288C04519}" type="presParOf" srcId="{42E3A627-39A2-4057-BABA-178F5B8A7285}" destId="{D1510712-18AB-4A10-B05D-4512C03651F1}" srcOrd="2" destOrd="0" presId="urn:microsoft.com/office/officeart/2005/8/layout/orgChart1"/>
    <dgm:cxn modelId="{6FAF6820-B1D9-4AA8-A450-DE10275E75A2}" type="presParOf" srcId="{26BA15D5-4EB4-4AC6-80DA-DED23E6D7A5C}" destId="{980F149D-5FB3-4BA1-9FE4-D17F59F1B5F7}" srcOrd="6" destOrd="0" presId="urn:microsoft.com/office/officeart/2005/8/layout/orgChart1"/>
    <dgm:cxn modelId="{31EB2764-6D1F-4368-8E44-6355D5D8BCAC}" type="presParOf" srcId="{26BA15D5-4EB4-4AC6-80DA-DED23E6D7A5C}" destId="{D73AB60A-733A-4936-960C-2F387F60F2C9}" srcOrd="7" destOrd="0" presId="urn:microsoft.com/office/officeart/2005/8/layout/orgChart1"/>
    <dgm:cxn modelId="{22A12124-F96C-4EB0-852F-FCFAF3F957F3}" type="presParOf" srcId="{D73AB60A-733A-4936-960C-2F387F60F2C9}" destId="{92FFAA91-030A-4F86-B7D2-D7D592F2E8A0}" srcOrd="0" destOrd="0" presId="urn:microsoft.com/office/officeart/2005/8/layout/orgChart1"/>
    <dgm:cxn modelId="{BCDAA217-2B74-40CD-835D-A5A8056ABB1A}" type="presParOf" srcId="{92FFAA91-030A-4F86-B7D2-D7D592F2E8A0}" destId="{3D8E4917-7C27-4D8A-AD72-C4685EA26466}" srcOrd="0" destOrd="0" presId="urn:microsoft.com/office/officeart/2005/8/layout/orgChart1"/>
    <dgm:cxn modelId="{2978A494-1E96-4A1D-8DD7-7525BD64AD05}" type="presParOf" srcId="{92FFAA91-030A-4F86-B7D2-D7D592F2E8A0}" destId="{272D1549-3321-49C2-AFD1-88E7B6F703EA}" srcOrd="1" destOrd="0" presId="urn:microsoft.com/office/officeart/2005/8/layout/orgChart1"/>
    <dgm:cxn modelId="{32F360CE-8135-45DA-AA1B-64FDE52FBA82}" type="presParOf" srcId="{D73AB60A-733A-4936-960C-2F387F60F2C9}" destId="{A39AC2F2-B2FA-46F7-AFC2-D30A99658DA1}" srcOrd="1" destOrd="0" presId="urn:microsoft.com/office/officeart/2005/8/layout/orgChart1"/>
    <dgm:cxn modelId="{EB09805A-EE0E-475F-9FCC-CDAEA9746315}" type="presParOf" srcId="{A39AC2F2-B2FA-46F7-AFC2-D30A99658DA1}" destId="{3D6501E8-8753-477B-80A9-E8FAC3B6C6B1}" srcOrd="0" destOrd="0" presId="urn:microsoft.com/office/officeart/2005/8/layout/orgChart1"/>
    <dgm:cxn modelId="{C6783B74-B8A0-42C3-91EF-98AB394B050F}" type="presParOf" srcId="{A39AC2F2-B2FA-46F7-AFC2-D30A99658DA1}" destId="{F8A2866C-2789-478B-AB68-BCF323EBB80E}" srcOrd="1" destOrd="0" presId="urn:microsoft.com/office/officeart/2005/8/layout/orgChart1"/>
    <dgm:cxn modelId="{6579ADAF-EF2D-4F82-8150-1371C91E3438}" type="presParOf" srcId="{F8A2866C-2789-478B-AB68-BCF323EBB80E}" destId="{A1A57C77-EE7E-404A-89FE-04E573A137B3}" srcOrd="0" destOrd="0" presId="urn:microsoft.com/office/officeart/2005/8/layout/orgChart1"/>
    <dgm:cxn modelId="{3F76B865-44AB-4612-9CC4-B542A5C46759}" type="presParOf" srcId="{A1A57C77-EE7E-404A-89FE-04E573A137B3}" destId="{46E16BDE-4705-4DB1-95FA-0FC9ABBCA7A5}" srcOrd="0" destOrd="0" presId="urn:microsoft.com/office/officeart/2005/8/layout/orgChart1"/>
    <dgm:cxn modelId="{F92FC8EA-C9C4-4FF8-8822-8740A43125F3}" type="presParOf" srcId="{A1A57C77-EE7E-404A-89FE-04E573A137B3}" destId="{112B71B2-446E-4470-8957-6F2BAA340B07}" srcOrd="1" destOrd="0" presId="urn:microsoft.com/office/officeart/2005/8/layout/orgChart1"/>
    <dgm:cxn modelId="{F9CAC739-C0AA-4CAC-9433-82315B33F485}" type="presParOf" srcId="{F8A2866C-2789-478B-AB68-BCF323EBB80E}" destId="{0D59FE79-C455-4AC8-97C6-D6905BCF992F}" srcOrd="1" destOrd="0" presId="urn:microsoft.com/office/officeart/2005/8/layout/orgChart1"/>
    <dgm:cxn modelId="{994A8BFF-C253-4807-AEE8-72C5EFCD4FC9}" type="presParOf" srcId="{F8A2866C-2789-478B-AB68-BCF323EBB80E}" destId="{E3C94934-B228-4888-8203-7DF3FB09474B}" srcOrd="2" destOrd="0" presId="urn:microsoft.com/office/officeart/2005/8/layout/orgChart1"/>
    <dgm:cxn modelId="{CA489F46-06E8-4F4B-82F0-7D6E85A79143}" type="presParOf" srcId="{A39AC2F2-B2FA-46F7-AFC2-D30A99658DA1}" destId="{34ABE787-36AE-487E-A3B8-5EDDC934B88B}" srcOrd="2" destOrd="0" presId="urn:microsoft.com/office/officeart/2005/8/layout/orgChart1"/>
    <dgm:cxn modelId="{CCCA5507-5DA6-4F36-AAF6-F8FCB6C93D19}" type="presParOf" srcId="{A39AC2F2-B2FA-46F7-AFC2-D30A99658DA1}" destId="{8B9C9FDD-D287-4B42-AF0E-6B542ECA5BF8}" srcOrd="3" destOrd="0" presId="urn:microsoft.com/office/officeart/2005/8/layout/orgChart1"/>
    <dgm:cxn modelId="{72B14D75-EF97-4975-BB82-505B2F012250}" type="presParOf" srcId="{8B9C9FDD-D287-4B42-AF0E-6B542ECA5BF8}" destId="{9270DECA-6B98-4FE4-9037-BBF9891B769B}" srcOrd="0" destOrd="0" presId="urn:microsoft.com/office/officeart/2005/8/layout/orgChart1"/>
    <dgm:cxn modelId="{B0D854D2-6098-4493-91AB-BC0BEEDAE0CC}" type="presParOf" srcId="{9270DECA-6B98-4FE4-9037-BBF9891B769B}" destId="{1EF42579-8969-443A-A4FE-BC5BF0BCC2A9}" srcOrd="0" destOrd="0" presId="urn:microsoft.com/office/officeart/2005/8/layout/orgChart1"/>
    <dgm:cxn modelId="{F42EB65B-5A82-4B96-8139-2E84C838FC50}" type="presParOf" srcId="{9270DECA-6B98-4FE4-9037-BBF9891B769B}" destId="{DA94CD0B-5EFE-4BE2-9DBD-79F080D676F8}" srcOrd="1" destOrd="0" presId="urn:microsoft.com/office/officeart/2005/8/layout/orgChart1"/>
    <dgm:cxn modelId="{7B068506-FFA6-4EEA-A64D-61892DF864D3}" type="presParOf" srcId="{8B9C9FDD-D287-4B42-AF0E-6B542ECA5BF8}" destId="{CEBFEDFE-40AD-49BA-9C97-837455577E02}" srcOrd="1" destOrd="0" presId="urn:microsoft.com/office/officeart/2005/8/layout/orgChart1"/>
    <dgm:cxn modelId="{DB2A7E83-DB09-4422-A906-D2F07B5D2B96}" type="presParOf" srcId="{8B9C9FDD-D287-4B42-AF0E-6B542ECA5BF8}" destId="{97725F51-23B3-444E-AB5D-787EC437457F}" srcOrd="2" destOrd="0" presId="urn:microsoft.com/office/officeart/2005/8/layout/orgChart1"/>
    <dgm:cxn modelId="{BF59D9C5-72CC-4D57-9054-BBAA381A89A4}" type="presParOf" srcId="{A39AC2F2-B2FA-46F7-AFC2-D30A99658DA1}" destId="{09A8259E-51FD-46C9-AA35-87E438778122}" srcOrd="4" destOrd="0" presId="urn:microsoft.com/office/officeart/2005/8/layout/orgChart1"/>
    <dgm:cxn modelId="{FBEF3201-5A9D-4A2B-870B-0EA466461610}" type="presParOf" srcId="{A39AC2F2-B2FA-46F7-AFC2-D30A99658DA1}" destId="{08ED85AD-48A7-4E7B-B2B8-EE3B65C1E962}" srcOrd="5" destOrd="0" presId="urn:microsoft.com/office/officeart/2005/8/layout/orgChart1"/>
    <dgm:cxn modelId="{8F3ACF18-D165-4CE3-8838-D2BB7AFE516D}" type="presParOf" srcId="{08ED85AD-48A7-4E7B-B2B8-EE3B65C1E962}" destId="{B37DEB71-F3E7-41A8-9CCE-E1BF874A0A80}" srcOrd="0" destOrd="0" presId="urn:microsoft.com/office/officeart/2005/8/layout/orgChart1"/>
    <dgm:cxn modelId="{548AABEC-4FBC-41A6-AD91-0747B703A18E}" type="presParOf" srcId="{B37DEB71-F3E7-41A8-9CCE-E1BF874A0A80}" destId="{15F38CC7-D040-44CA-80B4-93C44D1D9A7E}" srcOrd="0" destOrd="0" presId="urn:microsoft.com/office/officeart/2005/8/layout/orgChart1"/>
    <dgm:cxn modelId="{08E9A8F0-EFFB-4EB5-A1A4-C8B3E682E687}" type="presParOf" srcId="{B37DEB71-F3E7-41A8-9CCE-E1BF874A0A80}" destId="{3B1E83D1-F42B-40A7-BA03-850D8816D6F0}" srcOrd="1" destOrd="0" presId="urn:microsoft.com/office/officeart/2005/8/layout/orgChart1"/>
    <dgm:cxn modelId="{DCFF5308-C222-4993-A732-A73D1F733488}" type="presParOf" srcId="{08ED85AD-48A7-4E7B-B2B8-EE3B65C1E962}" destId="{BA509836-55C1-48B6-AF58-DD88731A8E1A}" srcOrd="1" destOrd="0" presId="urn:microsoft.com/office/officeart/2005/8/layout/orgChart1"/>
    <dgm:cxn modelId="{C2197A48-1D55-47EB-A981-08134BBA2089}" type="presParOf" srcId="{08ED85AD-48A7-4E7B-B2B8-EE3B65C1E962}" destId="{BA8CE5C3-0BEB-4A7C-BA92-55B4F06CD90E}" srcOrd="2" destOrd="0" presId="urn:microsoft.com/office/officeart/2005/8/layout/orgChart1"/>
    <dgm:cxn modelId="{35F5F65B-54DC-4380-AE4E-CCC6CB2744CE}" type="presParOf" srcId="{A39AC2F2-B2FA-46F7-AFC2-D30A99658DA1}" destId="{2D1D2352-0543-463A-9AAF-97C22E61B453}" srcOrd="6" destOrd="0" presId="urn:microsoft.com/office/officeart/2005/8/layout/orgChart1"/>
    <dgm:cxn modelId="{FEECD3C8-AE4E-4CCC-8EA8-787DAEED6BFA}" type="presParOf" srcId="{A39AC2F2-B2FA-46F7-AFC2-D30A99658DA1}" destId="{31008867-FD5D-4325-B259-03E170D8C08E}" srcOrd="7" destOrd="0" presId="urn:microsoft.com/office/officeart/2005/8/layout/orgChart1"/>
    <dgm:cxn modelId="{96B32DAA-C91E-493E-8921-D1CB9BBEF0FA}" type="presParOf" srcId="{31008867-FD5D-4325-B259-03E170D8C08E}" destId="{84617724-5F5B-4450-B02C-763CEBE090A4}" srcOrd="0" destOrd="0" presId="urn:microsoft.com/office/officeart/2005/8/layout/orgChart1"/>
    <dgm:cxn modelId="{25D2AB08-63E3-4E35-BDD9-4F7F6229DA1D}" type="presParOf" srcId="{84617724-5F5B-4450-B02C-763CEBE090A4}" destId="{110808B9-FAEA-4243-989E-1D628DA28087}" srcOrd="0" destOrd="0" presId="urn:microsoft.com/office/officeart/2005/8/layout/orgChart1"/>
    <dgm:cxn modelId="{C823F42C-90BE-466E-A991-3A391666B67B}" type="presParOf" srcId="{84617724-5F5B-4450-B02C-763CEBE090A4}" destId="{2E769521-BF32-4F60-BC64-E8021FEAC108}" srcOrd="1" destOrd="0" presId="urn:microsoft.com/office/officeart/2005/8/layout/orgChart1"/>
    <dgm:cxn modelId="{6B817BD3-5F53-4525-BB38-B239B65E18AF}" type="presParOf" srcId="{31008867-FD5D-4325-B259-03E170D8C08E}" destId="{8DCF9AD4-949C-47F5-BF9A-39128CCA9E3A}" srcOrd="1" destOrd="0" presId="urn:microsoft.com/office/officeart/2005/8/layout/orgChart1"/>
    <dgm:cxn modelId="{8C685CB7-D472-4F6D-A2A3-7DC6D6DD02E7}" type="presParOf" srcId="{31008867-FD5D-4325-B259-03E170D8C08E}" destId="{441ED225-AFB5-4B4A-A158-E7E411240263}" srcOrd="2" destOrd="0" presId="urn:microsoft.com/office/officeart/2005/8/layout/orgChart1"/>
    <dgm:cxn modelId="{C803D718-A1B6-4568-ADD9-3FC813702B3C}" type="presParOf" srcId="{D73AB60A-733A-4936-960C-2F387F60F2C9}" destId="{47144FDF-A71C-4C7B-8299-337632818ABD}" srcOrd="2" destOrd="0" presId="urn:microsoft.com/office/officeart/2005/8/layout/orgChart1"/>
    <dgm:cxn modelId="{66F0AC1F-E70D-4DCD-99E0-F903DDEE5643}" type="presParOf" srcId="{278B3C39-1453-4F49-8CCC-4C2D407022D2}" destId="{5C0AE054-2F0C-4C6E-9EC7-C735EA23DD0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0364F-C615-4174-B99F-D0C7A56D2B32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F1EF41-2DE7-4723-81C2-57887B3A013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127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69483-D510-4F76-A9E9-3F2B8CBABC64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24BBEA-3FFC-4812-A6EC-D0301506200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9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C58AB-1AEF-4153-A2E1-7DC30178F48B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94656F-E54F-40F6-9C0E-79BEA0D78AF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57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320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49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7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0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477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1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5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3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B912B-C878-47D8-8A7C-1AD32B7AABC8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952C6C-807D-4D8B-A768-8C2D49778C0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795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44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88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44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74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52859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33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00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76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54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0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96866-522C-444D-95C9-59BEF2248AF1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F8437-EDAD-41D3-ABD7-B7C88B0BAE2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5082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94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53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006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52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55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37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4271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0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352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4DC08-4326-49DF-A601-0F288952E413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E6D2D-0740-4459-8D53-AACDFB77A1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25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63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08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228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91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319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9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6831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00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35750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84121-438C-4068-B9CB-226FCFFE4FA0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9E55F1-EB63-4320-BB32-444B76B6102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2941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41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093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16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022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911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412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17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052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7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CCA1F-139D-4EFA-B69F-4259C596396B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985ACB-4B52-4A3B-B379-19F4832736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0977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61990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25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938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472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303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369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70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4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89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54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610E5-2FE6-47A5-BF97-7B3BAC0C84E1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6BB511-177E-4202-839D-32FFE7B97D6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1799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466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5915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26792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141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970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202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673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859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840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EDC97-8CAB-432A-A5E1-F69A8201FA5D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3B3C1-9A8A-4755-9DC3-0C874072799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21991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893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504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196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240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581400"/>
            <a:ext cx="7518400" cy="1905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18E85D5-5997-4E3C-8578-AF8AE71A271C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0" y="914400"/>
            <a:ext cx="11582400" cy="2514600"/>
            <a:chOff x="0" y="576"/>
            <a:chExt cx="5472" cy="1584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b="0" smtClean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4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5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7600" y="1443038"/>
            <a:ext cx="94488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364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E6BE-DD39-4803-88BC-5A92CB48AC9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897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6C17F-837D-422A-B12A-26B40824EA3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08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7BD50-3BD7-45CF-8BE2-061EB68BB5D9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893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93E74-C3D2-4C7F-BABC-2474D471578A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241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A4C2-A1CF-475C-8ECE-715C9614953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5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94F40-E152-40AB-9238-3EA1723C3317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70FE47-773C-4E9C-B16C-41FF4FB1E54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2659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6D8C6-7C94-421C-B8DD-8CBFB21064D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155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AA737-9E9F-4B2D-97E1-BAF7684CE203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626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466A4-29A7-4E6C-9F5E-6F1F4BCECA2E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15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3E80D-B8BA-4C34-9808-B463AB014A60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336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21752" y="96838"/>
            <a:ext cx="2559049" cy="5999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42484" y="96838"/>
            <a:ext cx="7476067" cy="5999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DC795-5C89-4AD0-B7DF-BA24BA0C1677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1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265768" y="1981200"/>
            <a:ext cx="10215033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29292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A2CF6EC-E6FC-4053-8421-918A8B477D14}" type="slidenum">
              <a:rPr lang="zh-CN" altLang="en-US">
                <a:solidFill>
                  <a:srgbClr val="292929"/>
                </a:solidFill>
              </a:rPr>
              <a:pPr/>
              <a:t>‹#›</a:t>
            </a:fld>
            <a:endParaRPr lang="en-US" altLang="zh-CN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4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1483ECC-06F7-4769-970D-17F2E26AB697}" type="datetimeFigureOut">
              <a:rPr lang="zh-CN" altLang="en-US"/>
              <a:pPr>
                <a:defRPr/>
              </a:pPr>
              <a:t>2022/3/14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BB1D8AD6-A6BE-4D17-AAAF-CB13C80747A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11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7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6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1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40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21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1377950"/>
            <a:ext cx="28448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30400" y="1377950"/>
            <a:ext cx="9652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0" smtClean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42485" y="96839"/>
            <a:ext cx="9544049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5768" y="1981200"/>
            <a:ext cx="102150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61533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67CF868-65F4-4D6F-8136-1BA617D1070D}" type="slidenum">
              <a:rPr lang="zh-CN" altLang="en-US" b="0" smtClean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‹#›</a:t>
            </a:fld>
            <a:endParaRPr lang="en-US" altLang="zh-CN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9" name="Freeform 9"/>
          <p:cNvSpPr>
            <a:spLocks noChangeArrowheads="1"/>
          </p:cNvSpPr>
          <p:nvPr/>
        </p:nvSpPr>
        <p:spPr bwMode="auto">
          <a:xfrm>
            <a:off x="1117600" y="561975"/>
            <a:ext cx="2032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0" name="Freeform 10"/>
          <p:cNvSpPr>
            <a:spLocks noChangeArrowheads="1"/>
          </p:cNvSpPr>
          <p:nvPr/>
        </p:nvSpPr>
        <p:spPr bwMode="auto">
          <a:xfrm>
            <a:off x="11017251" y="269875"/>
            <a:ext cx="2032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0" smtClean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上次课程回顾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描述统计、推断统计</a:t>
            </a:r>
            <a:endParaRPr lang="en-US" altLang="zh-CN" dirty="0" smtClean="0"/>
          </a:p>
          <a:p>
            <a:r>
              <a:rPr lang="zh-CN" altLang="en-US" dirty="0" smtClean="0"/>
              <a:t>定性数据、定量数据</a:t>
            </a:r>
            <a:endParaRPr lang="en-US" altLang="zh-CN" dirty="0" smtClean="0"/>
          </a:p>
          <a:p>
            <a:r>
              <a:rPr lang="zh-CN" altLang="en-US" dirty="0" smtClean="0"/>
              <a:t>分类数据、顺序数据、数值型数据</a:t>
            </a:r>
            <a:endParaRPr lang="en-US" altLang="zh-CN" dirty="0" smtClean="0"/>
          </a:p>
          <a:p>
            <a:r>
              <a:rPr lang="zh-CN" altLang="en-US" dirty="0" smtClean="0"/>
              <a:t>（测量尺度：</a:t>
            </a:r>
            <a:r>
              <a:rPr lang="en-US" altLang="zh-CN" dirty="0" smtClean="0"/>
              <a:t>nominal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ordinal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interval, ratio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观测数据、实验数据</a:t>
            </a:r>
            <a:endParaRPr lang="en-US" altLang="zh-CN" dirty="0" smtClean="0"/>
          </a:p>
          <a:p>
            <a:r>
              <a:rPr lang="zh-CN" altLang="en-US" dirty="0" smtClean="0"/>
              <a:t>抽样调查</a:t>
            </a:r>
            <a:endParaRPr lang="en-US" altLang="zh-CN" dirty="0" smtClean="0"/>
          </a:p>
          <a:p>
            <a:r>
              <a:rPr lang="zh-CN" altLang="en-US" dirty="0" smtClean="0"/>
              <a:t>总体、样本、参数、统计量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kumimoji="1" lang="en-US" altLang="zh-CN" sz="4000" b="1" u="sng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Statistics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is the science of </a:t>
            </a:r>
            <a:r>
              <a:rPr kumimoji="1"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collecting,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kumimoji="1"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organizing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kumimoji="1"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analyzing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and </a:t>
            </a:r>
            <a:r>
              <a:rPr kumimoji="1"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interpreting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kumimoji="1" lang="en-US" altLang="zh-CN" sz="40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in order to </a:t>
            </a:r>
            <a:r>
              <a:rPr kumimoji="1" lang="en-US" altLang="zh-CN" sz="4000" b="1" i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make decisions</a:t>
            </a:r>
            <a:r>
              <a:rPr kumimoji="1" lang="en-US" altLang="zh-C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131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Survival Bias</a:t>
            </a:r>
            <a:endParaRPr lang="zh-CN" altLang="en-US" sz="54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81" y="775494"/>
            <a:ext cx="6667500" cy="4848225"/>
          </a:xfr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2112772"/>
          </a:xfrm>
        </p:spPr>
        <p:txBody>
          <a:bodyPr/>
          <a:lstStyle/>
          <a:p>
            <a:r>
              <a:rPr lang="zh-CN" altLang="en-US" sz="2800" dirty="0"/>
              <a:t>在收到这一</a:t>
            </a:r>
            <a:r>
              <a:rPr lang="zh-CN" altLang="en-US" sz="2800" dirty="0" smtClean="0"/>
              <a:t>统计数据之后，</a:t>
            </a:r>
            <a:r>
              <a:rPr lang="zh-CN" altLang="en-US" sz="2800" dirty="0"/>
              <a:t>工程师们</a:t>
            </a:r>
            <a:r>
              <a:rPr lang="zh-CN" altLang="en-US" sz="2800" dirty="0" smtClean="0"/>
              <a:t>很快进行处理</a:t>
            </a:r>
            <a:r>
              <a:rPr lang="zh-CN" altLang="en-US" sz="2800" dirty="0"/>
              <a:t>一项新任务</a:t>
            </a:r>
            <a:r>
              <a:rPr lang="en-US" altLang="zh-CN" sz="2800" dirty="0"/>
              <a:t>——</a:t>
            </a:r>
            <a:r>
              <a:rPr lang="zh-CN" altLang="en-US" sz="2800" dirty="0"/>
              <a:t>寻找保护这些最常见的受损区域的新方法。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6" y="3694175"/>
            <a:ext cx="3913697" cy="26065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07516" y="6300724"/>
            <a:ext cx="2185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Abraham Wald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5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0">
              <a:solidFill>
                <a:srgbClr val="FFFFFF"/>
              </a:solidFill>
            </a:endParaRPr>
          </a:p>
        </p:txBody>
      </p:sp>
      <p:grpSp>
        <p:nvGrpSpPr>
          <p:cNvPr id="14340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4343" name="图片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4" name="图片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文本框 58"/>
          <p:cNvSpPr txBox="1">
            <a:spLocks noChangeArrowheads="1"/>
          </p:cNvSpPr>
          <p:nvPr/>
        </p:nvSpPr>
        <p:spPr bwMode="auto">
          <a:xfrm>
            <a:off x="171450" y="4038600"/>
            <a:ext cx="8878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统计学第</a:t>
            </a:r>
            <a:r>
              <a:rPr lang="en-US" altLang="zh-CN" sz="480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480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数据的图表展示 </a:t>
            </a:r>
          </a:p>
        </p:txBody>
      </p:sp>
      <p:sp>
        <p:nvSpPr>
          <p:cNvPr id="14342" name="Text Box 18"/>
          <p:cNvSpPr txBox="1">
            <a:spLocks noChangeArrowheads="1"/>
          </p:cNvSpPr>
          <p:nvPr/>
        </p:nvSpPr>
        <p:spPr bwMode="auto">
          <a:xfrm>
            <a:off x="193675" y="5130800"/>
            <a:ext cx="433705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/>
              <a:t>图并没有说谎，是说谎者在画图。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en-US" altLang="zh-CN" sz="1800"/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/>
              <a:t>Benjamin Disraeli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499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章</a:t>
            </a: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数据的图表展示</a:t>
            </a:r>
          </a:p>
        </p:txBody>
      </p:sp>
      <p:sp>
        <p:nvSpPr>
          <p:cNvPr id="1038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1039" name="文本框 8"/>
          <p:cNvSpPr txBox="1">
            <a:spLocks noChangeArrowheads="1"/>
          </p:cNvSpPr>
          <p:nvPr/>
        </p:nvSpPr>
        <p:spPr bwMode="auto">
          <a:xfrm>
            <a:off x="2076450" y="75882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sym typeface="Arial" panose="020B0604020202020204" pitchFamily="34" charset="0"/>
              </a:rPr>
              <a:t>单击编辑标题</a:t>
            </a:r>
            <a:endParaRPr lang="en-US" altLang="zh-CN" sz="280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40" name="文本框 12"/>
          <p:cNvSpPr txBox="1">
            <a:spLocks noChangeArrowheads="1"/>
          </p:cNvSpPr>
          <p:nvPr/>
        </p:nvSpPr>
        <p:spPr bwMode="auto">
          <a:xfrm>
            <a:off x="2122488" y="4113213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sym typeface="Arial" panose="020B0604020202020204" pitchFamily="34" charset="0"/>
              </a:rPr>
              <a:t>单击编辑题</a:t>
            </a:r>
            <a:endParaRPr lang="en-US" altLang="zh-CN" sz="280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011853146"/>
              </p:ext>
            </p:extLst>
          </p:nvPr>
        </p:nvGraphicFramePr>
        <p:xfrm>
          <a:off x="941451" y="866775"/>
          <a:ext cx="10643997" cy="572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440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文本框 12"/>
          <p:cNvSpPr txBox="1">
            <a:spLocks noChangeArrowheads="1"/>
          </p:cNvSpPr>
          <p:nvPr/>
        </p:nvSpPr>
        <p:spPr bwMode="auto">
          <a:xfrm>
            <a:off x="2609850" y="3978275"/>
            <a:ext cx="3919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数据的预处理</a:t>
            </a:r>
          </a:p>
        </p:txBody>
      </p:sp>
      <p:grpSp>
        <p:nvGrpSpPr>
          <p:cNvPr id="15366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5368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9" name="图片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7" name="文本框 19"/>
          <p:cNvSpPr>
            <a:spLocks/>
          </p:cNvSpPr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7295 w 2064307"/>
              <a:gd name="T1" fmla="*/ 0 h 916126"/>
              <a:gd name="T2" fmla="*/ 1374594 w 2064307"/>
              <a:gd name="T3" fmla="*/ 0 h 916126"/>
              <a:gd name="T4" fmla="*/ 1374594 w 2064307"/>
              <a:gd name="T5" fmla="*/ 366834 h 916126"/>
              <a:gd name="T6" fmla="*/ 2057633 w 2064307"/>
              <a:gd name="T7" fmla="*/ 366834 h 916126"/>
              <a:gd name="T8" fmla="*/ 2057633 w 2064307"/>
              <a:gd name="T9" fmla="*/ 914470 h 916126"/>
              <a:gd name="T10" fmla="*/ 0 w 2064307"/>
              <a:gd name="T11" fmla="*/ 914470 h 916126"/>
              <a:gd name="T12" fmla="*/ 0 w 2064307"/>
              <a:gd name="T13" fmla="*/ 366834 h 916126"/>
              <a:gd name="T14" fmla="*/ 687295 w 2064307"/>
              <a:gd name="T15" fmla="*/ 366834 h 916126"/>
              <a:gd name="T16" fmla="*/ 687295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64307"/>
              <a:gd name="T28" fmla="*/ 0 h 916126"/>
              <a:gd name="T29" fmla="*/ 2064307 w 2064307"/>
              <a:gd name="T30" fmla="*/ 916126 h 9161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82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数据的预处理</a:t>
            </a:r>
          </a:p>
        </p:txBody>
      </p:sp>
      <p:sp>
        <p:nvSpPr>
          <p:cNvPr id="1638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16388" name="文本框 8"/>
          <p:cNvSpPr txBox="1">
            <a:spLocks noChangeArrowheads="1"/>
          </p:cNvSpPr>
          <p:nvPr/>
        </p:nvSpPr>
        <p:spPr bwMode="auto">
          <a:xfrm>
            <a:off x="2076450" y="75882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sym typeface="Arial" panose="020B0604020202020204" pitchFamily="34" charset="0"/>
              </a:rPr>
              <a:t>单击编辑标题</a:t>
            </a:r>
            <a:endParaRPr lang="en-US" altLang="zh-CN" sz="280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389" name="文本框 12"/>
          <p:cNvSpPr txBox="1">
            <a:spLocks noChangeArrowheads="1"/>
          </p:cNvSpPr>
          <p:nvPr/>
        </p:nvSpPr>
        <p:spPr bwMode="auto">
          <a:xfrm>
            <a:off x="2122488" y="4113213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sym typeface="Arial" panose="020B0604020202020204" pitchFamily="34" charset="0"/>
              </a:rPr>
              <a:t>单击编辑题</a:t>
            </a:r>
            <a:endParaRPr lang="en-US" altLang="zh-CN" sz="280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390" name="文本框 10"/>
          <p:cNvSpPr txBox="1">
            <a:spLocks noChangeArrowheads="1"/>
          </p:cNvSpPr>
          <p:nvPr/>
        </p:nvSpPr>
        <p:spPr bwMode="auto">
          <a:xfrm>
            <a:off x="1876425" y="1987550"/>
            <a:ext cx="5457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数据审核</a:t>
            </a:r>
          </a:p>
        </p:txBody>
      </p:sp>
      <p:sp>
        <p:nvSpPr>
          <p:cNvPr id="16391" name="文本框 10"/>
          <p:cNvSpPr txBox="1">
            <a:spLocks noChangeArrowheads="1"/>
          </p:cNvSpPr>
          <p:nvPr/>
        </p:nvSpPr>
        <p:spPr bwMode="auto">
          <a:xfrm>
            <a:off x="1870075" y="2886075"/>
            <a:ext cx="3092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数据排序</a:t>
            </a:r>
          </a:p>
        </p:txBody>
      </p:sp>
      <p:sp>
        <p:nvSpPr>
          <p:cNvPr id="16392" name="文本框 10"/>
          <p:cNvSpPr txBox="1">
            <a:spLocks noChangeArrowheads="1"/>
          </p:cNvSpPr>
          <p:nvPr/>
        </p:nvSpPr>
        <p:spPr bwMode="auto">
          <a:xfrm>
            <a:off x="1879600" y="3838575"/>
            <a:ext cx="3092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数据筛选</a:t>
            </a:r>
          </a:p>
        </p:txBody>
      </p:sp>
      <p:sp>
        <p:nvSpPr>
          <p:cNvPr id="16393" name="文本框 10"/>
          <p:cNvSpPr txBox="1">
            <a:spLocks noChangeArrowheads="1"/>
          </p:cNvSpPr>
          <p:nvPr/>
        </p:nvSpPr>
        <p:spPr bwMode="auto">
          <a:xfrm>
            <a:off x="1870075" y="4843463"/>
            <a:ext cx="3092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数据透视表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013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数据的预处理</a:t>
            </a:r>
          </a:p>
        </p:txBody>
      </p:sp>
      <p:sp>
        <p:nvSpPr>
          <p:cNvPr id="1741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7412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8" y="1685925"/>
            <a:ext cx="3392487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652463" y="2033588"/>
            <a:ext cx="6359525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数据审核：</a:t>
            </a:r>
            <a:r>
              <a:rPr kumimoji="1"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检查数据中的错误</a:t>
            </a:r>
            <a:endParaRPr kumimoji="1" lang="en-US" altLang="zh-CN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数据筛选：</a:t>
            </a:r>
            <a:r>
              <a:rPr kumimoji="1"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找出符合条件的数据</a:t>
            </a:r>
            <a:endParaRPr kumimoji="1" lang="en-US" altLang="zh-CN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数据排序：</a:t>
            </a:r>
            <a:r>
              <a:rPr kumimoji="1"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升序或降序排列</a:t>
            </a:r>
            <a:endParaRPr kumimoji="1" lang="en-US" altLang="zh-CN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32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数据透视：</a:t>
            </a:r>
            <a:r>
              <a:rPr kumimoji="1"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</a:rPr>
              <a:t>按需要汇总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395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数据审核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原始数据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1843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580438" y="2054225"/>
            <a:ext cx="3144837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圆角矩形 6"/>
          <p:cNvSpPr>
            <a:spLocks noChangeArrowheads="1"/>
          </p:cNvSpPr>
          <p:nvPr/>
        </p:nvSpPr>
        <p:spPr bwMode="auto">
          <a:xfrm>
            <a:off x="703263" y="1412875"/>
            <a:ext cx="2471737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18438" name="文本框 7"/>
          <p:cNvSpPr txBox="1">
            <a:spLocks noChangeArrowheads="1"/>
          </p:cNvSpPr>
          <p:nvPr/>
        </p:nvSpPr>
        <p:spPr bwMode="auto">
          <a:xfrm>
            <a:off x="446088" y="1371600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原始数据</a:t>
            </a: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438150" y="2292350"/>
            <a:ext cx="94900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完整性审核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 应调查的单位或个体是否有遗漏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 所有的调查项目或变量是否填写齐全</a:t>
            </a:r>
            <a:endParaRPr kumimoji="1"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2800" dirty="0">
              <a:effectLst>
                <a:outerShdw blurRad="38100" dist="38100" dir="2700000" algn="tl">
                  <a:srgbClr val="FFFFFF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准确性审核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 数据是否真实反映实际情况，内容是否符合实际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 数据本身是否有错误，计算是否正确等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32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数据审核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二手数据</a:t>
            </a:r>
          </a:p>
        </p:txBody>
      </p:sp>
      <p:sp>
        <p:nvSpPr>
          <p:cNvPr id="1945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946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9405938" y="2417763"/>
            <a:ext cx="2243137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圆角矩形 6"/>
          <p:cNvSpPr>
            <a:spLocks noChangeArrowheads="1"/>
          </p:cNvSpPr>
          <p:nvPr/>
        </p:nvSpPr>
        <p:spPr bwMode="auto">
          <a:xfrm>
            <a:off x="739775" y="1104900"/>
            <a:ext cx="2471738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文本框 7"/>
          <p:cNvSpPr txBox="1">
            <a:spLocks noChangeArrowheads="1"/>
          </p:cNvSpPr>
          <p:nvPr/>
        </p:nvSpPr>
        <p:spPr bwMode="auto">
          <a:xfrm>
            <a:off x="525463" y="111442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二手数据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530225" y="2205038"/>
            <a:ext cx="95377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适用性审核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弄清楚数据的来源、数据的口径以及有关的背景材料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确定数据是否符合分析研究的需要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时效性审核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  <a:sym typeface="Wingdings 2" pitchFamily="18" charset="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尽可能使用最新的数据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sym typeface="Wingdings 2" pitchFamily="18" charset="2"/>
              </a:rPr>
              <a:t>确认是否有必要做进一步的加工整理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124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数据排序</a:t>
            </a:r>
          </a:p>
        </p:txBody>
      </p:sp>
      <p:sp>
        <p:nvSpPr>
          <p:cNvPr id="2048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048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534400" y="153988"/>
            <a:ext cx="3144838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圆角矩形 6"/>
          <p:cNvSpPr>
            <a:spLocks noChangeArrowheads="1"/>
          </p:cNvSpPr>
          <p:nvPr/>
        </p:nvSpPr>
        <p:spPr bwMode="auto">
          <a:xfrm>
            <a:off x="698500" y="1217613"/>
            <a:ext cx="247173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0486" name="文本框 7"/>
          <p:cNvSpPr txBox="1">
            <a:spLocks noChangeArrowheads="1"/>
          </p:cNvSpPr>
          <p:nvPr/>
        </p:nvSpPr>
        <p:spPr bwMode="auto">
          <a:xfrm>
            <a:off x="527050" y="1169988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排序</a:t>
            </a:r>
            <a:r>
              <a:rPr lang="en-US" altLang="zh-CN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--</a:t>
            </a: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概念</a:t>
            </a: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331788" y="2222500"/>
            <a:ext cx="114712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按一定顺序将数据排列，以发现一些明显的特征或趋势，找到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解决问题的线索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排序有助于对数据检查纠错，以及为重新归类或分组等提供依据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在某些场合，排序本身就是分析的目的之一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排序可借助于计算机完成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124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数据排序</a:t>
            </a:r>
          </a:p>
        </p:txBody>
      </p:sp>
      <p:sp>
        <p:nvSpPr>
          <p:cNvPr id="2150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2150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610600" y="1425575"/>
            <a:ext cx="3144838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圆角矩形 6"/>
          <p:cNvSpPr>
            <a:spLocks noChangeArrowheads="1"/>
          </p:cNvSpPr>
          <p:nvPr/>
        </p:nvSpPr>
        <p:spPr bwMode="auto">
          <a:xfrm>
            <a:off x="782638" y="968375"/>
            <a:ext cx="2471737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21510" name="文本框 7"/>
          <p:cNvSpPr txBox="1">
            <a:spLocks noChangeArrowheads="1"/>
          </p:cNvSpPr>
          <p:nvPr/>
        </p:nvSpPr>
        <p:spPr bwMode="auto">
          <a:xfrm>
            <a:off x="534988" y="960438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排序</a:t>
            </a:r>
            <a:r>
              <a:rPr lang="en-US" altLang="zh-CN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--</a:t>
            </a: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方法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444500" y="1827213"/>
            <a:ext cx="9277350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分类数据的排序：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字母型数据，排序有升序降序之分，但 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习惯上用升序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汉字型数据，可按汉字的首位拼音字母排列，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也可按笔画排序，有笔画多少的升序降序之分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kumimoji="1"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数值型数据的排序：设一组数据为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…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en-US" altLang="zh-CN" sz="28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xn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，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递增排序后可表示为：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(1)&lt;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(2)&lt;…&lt;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n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800100" lvl="1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递减排序后可表示为：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(1)&gt;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(2)&gt;…&gt;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n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)</a:t>
            </a:r>
            <a:endParaRPr kumimoji="1"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案例一：标准</a:t>
            </a:r>
            <a:r>
              <a:rPr lang="zh-CN" altLang="en-US" b="1" dirty="0"/>
              <a:t>键盘（</a:t>
            </a:r>
            <a:r>
              <a:rPr lang="en-US" altLang="zh-CN" b="1" dirty="0"/>
              <a:t>1872</a:t>
            </a:r>
            <a:r>
              <a:rPr lang="zh-CN" altLang="en-US" b="1" dirty="0"/>
              <a:t>）</a:t>
            </a:r>
          </a:p>
        </p:txBody>
      </p:sp>
      <p:sp>
        <p:nvSpPr>
          <p:cNvPr id="8197" name="AutoShape 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524001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8199" name="AutoShape 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20821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8200" name="AutoShape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0338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201" name="AutoShape 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49555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8202" name="AutoShape 1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99231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8203" name="AutoShape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85591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8204" name="AutoShape 1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79253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206" name="AutoShape 1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47248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8207" name="AutoShape 1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00037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8208" name="AutoShape 1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287713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209" name="AutoShape 1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07987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8210" name="AutoShape 1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80060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211" name="AutoShape 1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59117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8212" name="AutoShape 2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38333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8213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17550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8214" name="AutoShape 2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65613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215" name="AutoShape 2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448301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216" name="AutoShape 2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80326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,’</a:t>
            </a:r>
          </a:p>
        </p:txBody>
      </p:sp>
      <p:sp>
        <p:nvSpPr>
          <p:cNvPr id="8219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191626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?/</a:t>
            </a:r>
          </a:p>
        </p:txBody>
      </p:sp>
      <p:sp>
        <p:nvSpPr>
          <p:cNvPr id="8220" name="AutoShape 2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32802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8221" name="AutoShape 2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792538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8222" name="AutoShape 3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51167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8223" name="AutoShape 3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303838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8224" name="AutoShape 3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02456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</a:p>
        </p:txBody>
      </p:sp>
      <p:sp>
        <p:nvSpPr>
          <p:cNvPr id="8225" name="AutoShape 3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04068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8226" name="AutoShape 3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743701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8227" name="AutoShape 3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24046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8228" name="AutoShape 3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75982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:;</a:t>
            </a:r>
          </a:p>
        </p:txBody>
      </p:sp>
      <p:sp>
        <p:nvSpPr>
          <p:cNvPr id="8229" name="AutoShape 3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959601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8230" name="AutoShape 3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53586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424113" y="4581525"/>
            <a:ext cx="7726362" cy="1803400"/>
          </a:xfrm>
          <a:noFill/>
          <a:ln/>
        </p:spPr>
        <p:txBody>
          <a:bodyPr/>
          <a:lstStyle/>
          <a:p>
            <a:pPr marL="342900" indent="-342900"/>
            <a:r>
              <a:rPr lang="zh-CN" altLang="en-US" dirty="0"/>
              <a:t>为什么这么布局？</a:t>
            </a:r>
          </a:p>
          <a:p>
            <a:pPr marL="342900" indent="-342900"/>
            <a:r>
              <a:rPr lang="zh-CN" altLang="en-US" dirty="0"/>
              <a:t>有没有更好的方式？</a:t>
            </a:r>
          </a:p>
        </p:txBody>
      </p:sp>
    </p:spTree>
    <p:extLst>
      <p:ext uri="{BB962C8B-B14F-4D97-AF65-F5344CB8AC3E}">
        <p14:creationId xmlns:p14="http://schemas.microsoft.com/office/powerpoint/2010/main" val="3337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3" dur="1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" dur="1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1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" dur="1" fill="hold"/>
                                        <p:tgtEl>
                                          <p:spTgt spid="82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5" dur="1" fill="hold"/>
                                        <p:tgtEl>
                                          <p:spTgt spid="82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8" dur="1" fill="hold"/>
                                        <p:tgtEl>
                                          <p:spTgt spid="82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1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7" dur="1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8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8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  <p:bldP spid="8199" grpId="0" animBg="1"/>
      <p:bldP spid="8200" grpId="0" animBg="1"/>
      <p:bldP spid="8201" grpId="0" animBg="1"/>
      <p:bldP spid="8202" grpId="0" animBg="1"/>
      <p:bldP spid="8203" grpId="0" animBg="1"/>
      <p:bldP spid="8204" grpId="0" animBg="1"/>
      <p:bldP spid="8206" grpId="0" animBg="1"/>
      <p:bldP spid="8207" grpId="0" animBg="1"/>
      <p:bldP spid="8208" grpId="0" animBg="1"/>
      <p:bldP spid="8209" grpId="0" animBg="1"/>
      <p:bldP spid="8210" grpId="0" animBg="1"/>
      <p:bldP spid="8211" grpId="0" animBg="1"/>
      <p:bldP spid="8212" grpId="0" animBg="1"/>
      <p:bldP spid="8213" grpId="0" animBg="1"/>
      <p:bldP spid="8214" grpId="0" animBg="1"/>
      <p:bldP spid="8215" grpId="0" animBg="1"/>
      <p:bldP spid="8216" grpId="0" animBg="1"/>
      <p:bldP spid="8219" grpId="0" animBg="1"/>
      <p:bldP spid="8220" grpId="0" animBg="1"/>
      <p:bldP spid="8221" grpId="0" animBg="1"/>
      <p:bldP spid="8222" grpId="0" animBg="1"/>
      <p:bldP spid="8223" grpId="0" animBg="1"/>
      <p:bldP spid="8224" grpId="0" animBg="1"/>
      <p:bldP spid="8225" grpId="0" animBg="1"/>
      <p:bldP spid="8226" grpId="0" animBg="1"/>
      <p:bldP spid="8227" grpId="0" animBg="1"/>
      <p:bldP spid="8228" grpId="0" animBg="1"/>
      <p:bldP spid="8229" grpId="0" animBg="1"/>
      <p:bldP spid="8230" grpId="0" animBg="1"/>
      <p:bldP spid="823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124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2.1.3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数据筛选</a:t>
            </a: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253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7964488" y="1243013"/>
            <a:ext cx="3144837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圆角矩形 6"/>
          <p:cNvSpPr>
            <a:spLocks noChangeArrowheads="1"/>
          </p:cNvSpPr>
          <p:nvPr/>
        </p:nvSpPr>
        <p:spPr bwMode="auto">
          <a:xfrm>
            <a:off x="768350" y="900113"/>
            <a:ext cx="247173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2534" name="文本框 7"/>
          <p:cNvSpPr txBox="1">
            <a:spLocks noChangeArrowheads="1"/>
          </p:cNvSpPr>
          <p:nvPr/>
        </p:nvSpPr>
        <p:spPr bwMode="auto">
          <a:xfrm>
            <a:off x="563563" y="90487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数据筛选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496888" y="1670050"/>
            <a:ext cx="8069262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当数据中的错误不能予以纠正，或者有些   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数据不符合调查的要求而又无法弥补时，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需要对数据进行筛选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kumimoji="1"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数据筛选的内容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将某些不符合要求或有明显错误的数据予以剔除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将符合某种特定条件的数据筛选出来，否则予以剔除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124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2.1.4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数据透视表</a:t>
            </a:r>
          </a:p>
        </p:txBody>
      </p:sp>
      <p:sp>
        <p:nvSpPr>
          <p:cNvPr id="2355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23556" name="圆角矩形 6"/>
          <p:cNvSpPr>
            <a:spLocks noChangeArrowheads="1"/>
          </p:cNvSpPr>
          <p:nvPr/>
        </p:nvSpPr>
        <p:spPr bwMode="auto">
          <a:xfrm>
            <a:off x="739775" y="909638"/>
            <a:ext cx="247173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23557" name="文本框 7"/>
          <p:cNvSpPr txBox="1">
            <a:spLocks noChangeArrowheads="1"/>
          </p:cNvSpPr>
          <p:nvPr/>
        </p:nvSpPr>
        <p:spPr bwMode="auto">
          <a:xfrm>
            <a:off x="563563" y="89217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概念</a:t>
            </a: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3398838" y="854075"/>
            <a:ext cx="6638925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对数据表的重要信息按使用者的习惯 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或分析要求进行汇总或作图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形成一个符合需要的交叉表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列联表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可以从复杂的数据中提取有用的信息</a:t>
            </a:r>
            <a:endParaRPr lang="en-US" altLang="zh-CN" sz="28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在利用数据透视表时，数据源表中的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首行必须有列标题</a:t>
            </a:r>
          </a:p>
        </p:txBody>
      </p:sp>
      <p:pic>
        <p:nvPicPr>
          <p:cNvPr id="9933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4927600"/>
            <a:ext cx="72009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124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2.1.4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数据透视表</a:t>
            </a:r>
          </a:p>
        </p:txBody>
      </p:sp>
      <p:sp>
        <p:nvSpPr>
          <p:cNvPr id="2457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24580" name="圆角矩形 6"/>
          <p:cNvSpPr>
            <a:spLocks noChangeArrowheads="1"/>
          </p:cNvSpPr>
          <p:nvPr/>
        </p:nvSpPr>
        <p:spPr bwMode="auto">
          <a:xfrm>
            <a:off x="3633788" y="290513"/>
            <a:ext cx="2471737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24581" name="文本框 7"/>
          <p:cNvSpPr txBox="1">
            <a:spLocks noChangeArrowheads="1"/>
          </p:cNvSpPr>
          <p:nvPr/>
        </p:nvSpPr>
        <p:spPr bwMode="auto">
          <a:xfrm>
            <a:off x="3470275" y="254000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方法</a:t>
            </a:r>
          </a:p>
        </p:txBody>
      </p:sp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409575" y="928688"/>
            <a:ext cx="8763000" cy="46799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/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1</a:t>
            </a:r>
            <a:r>
              <a:rPr lang="zh-CN" altLang="en-US" sz="2800"/>
              <a:t>步：在</a:t>
            </a:r>
            <a:r>
              <a:rPr lang="en-US" altLang="zh-CN" sz="2800"/>
              <a:t>Excel</a:t>
            </a:r>
            <a:r>
              <a:rPr lang="zh-CN" altLang="en-US" sz="2800"/>
              <a:t>工作表中建立数据清单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2</a:t>
            </a:r>
            <a:r>
              <a:rPr lang="zh-CN" altLang="en-US" sz="2800"/>
              <a:t>步：选中数据清单中的任意单元格，并选择</a:t>
            </a:r>
            <a:r>
              <a:rPr lang="en-US" altLang="zh-CN" sz="2800"/>
              <a:t>【</a:t>
            </a:r>
            <a:r>
              <a:rPr lang="zh-CN" altLang="en-US" sz="2800"/>
              <a:t>数据</a:t>
            </a:r>
            <a:r>
              <a:rPr lang="en-US" altLang="zh-CN" sz="2800"/>
              <a:t>】</a:t>
            </a:r>
            <a:r>
              <a:rPr lang="zh-CN" altLang="en-US" sz="2800"/>
              <a:t>菜单</a:t>
            </a:r>
          </a:p>
          <a:p>
            <a:pPr>
              <a:buFontTx/>
              <a:buNone/>
            </a:pPr>
            <a:r>
              <a:rPr lang="zh-CN" altLang="en-US" sz="2800"/>
              <a:t>          中的</a:t>
            </a:r>
            <a:r>
              <a:rPr lang="en-US" altLang="zh-CN" sz="2800"/>
              <a:t>【</a:t>
            </a:r>
            <a:r>
              <a:rPr lang="zh-CN" altLang="en-US" sz="2800"/>
              <a:t>数据透视表和数据透视图</a:t>
            </a:r>
            <a:r>
              <a:rPr lang="en-US" altLang="zh-CN" sz="2800"/>
              <a:t>】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3</a:t>
            </a:r>
            <a:r>
              <a:rPr lang="zh-CN" altLang="en-US" sz="2800"/>
              <a:t>步：确定数据源区域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4</a:t>
            </a:r>
            <a:r>
              <a:rPr lang="zh-CN" altLang="en-US" sz="2800"/>
              <a:t>步：在</a:t>
            </a:r>
            <a:r>
              <a:rPr lang="en-US" altLang="zh-CN" sz="2800"/>
              <a:t>【</a:t>
            </a:r>
            <a:r>
              <a:rPr lang="zh-CN" altLang="en-US" sz="2800"/>
              <a:t>向导</a:t>
            </a:r>
            <a:r>
              <a:rPr lang="en-US" altLang="zh-CN" sz="2800"/>
              <a:t>—3</a:t>
            </a:r>
            <a:r>
              <a:rPr lang="zh-CN" altLang="en-US" sz="2800"/>
              <a:t>步骤之</a:t>
            </a:r>
            <a:r>
              <a:rPr lang="en-US" altLang="zh-CN" sz="2800"/>
              <a:t>3】</a:t>
            </a:r>
            <a:r>
              <a:rPr lang="zh-CN" altLang="en-US" sz="2800"/>
              <a:t>中选择数据透视表的输出位置，</a:t>
            </a:r>
          </a:p>
          <a:p>
            <a:pPr>
              <a:buFontTx/>
              <a:buNone/>
            </a:pPr>
            <a:r>
              <a:rPr lang="zh-CN" altLang="en-US" sz="2800"/>
              <a:t>          然后选择</a:t>
            </a:r>
            <a:r>
              <a:rPr lang="en-US" altLang="zh-CN" sz="2800"/>
              <a:t>【</a:t>
            </a:r>
            <a:r>
              <a:rPr lang="zh-CN" altLang="en-US" sz="2800"/>
              <a:t>布局</a:t>
            </a:r>
            <a:r>
              <a:rPr lang="en-US" altLang="zh-CN" sz="2800"/>
              <a:t>】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5</a:t>
            </a:r>
            <a:r>
              <a:rPr lang="zh-CN" altLang="en-US" sz="2800"/>
              <a:t>步：在</a:t>
            </a:r>
            <a:r>
              <a:rPr lang="en-US" altLang="zh-CN" sz="2800"/>
              <a:t>【</a:t>
            </a:r>
            <a:r>
              <a:rPr lang="zh-CN" altLang="en-US" sz="2800"/>
              <a:t>向导</a:t>
            </a:r>
            <a:r>
              <a:rPr lang="en-US" altLang="zh-CN" sz="2800"/>
              <a:t>—</a:t>
            </a:r>
            <a:r>
              <a:rPr lang="zh-CN" altLang="en-US" sz="2800"/>
              <a:t>布局</a:t>
            </a:r>
            <a:r>
              <a:rPr lang="en-US" altLang="zh-CN" sz="2800"/>
              <a:t>】</a:t>
            </a:r>
            <a:r>
              <a:rPr lang="zh-CN" altLang="en-US" sz="2800"/>
              <a:t>对话框中，依次将“分类变量”拖至</a:t>
            </a:r>
          </a:p>
          <a:p>
            <a:pPr>
              <a:buFontTx/>
              <a:buNone/>
            </a:pPr>
            <a:r>
              <a:rPr lang="zh-CN" altLang="en-US" sz="2800"/>
              <a:t>           左边的“行”区域，上边的“列”区域，将需要汇总的“变</a:t>
            </a:r>
          </a:p>
          <a:p>
            <a:pPr>
              <a:buFontTx/>
              <a:buNone/>
            </a:pPr>
            <a:r>
              <a:rPr lang="zh-CN" altLang="en-US" sz="2800"/>
              <a:t>          量” 拖至“数据区域”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800"/>
              <a:t>第</a:t>
            </a:r>
            <a:r>
              <a:rPr lang="en-US" altLang="zh-CN" sz="2800"/>
              <a:t>6</a:t>
            </a:r>
            <a:r>
              <a:rPr lang="zh-CN" altLang="en-US" sz="2800"/>
              <a:t>步：然后单击</a:t>
            </a:r>
            <a:r>
              <a:rPr lang="en-US" altLang="zh-CN" sz="2800"/>
              <a:t>【</a:t>
            </a:r>
            <a:r>
              <a:rPr lang="zh-CN" altLang="en-US" sz="2800"/>
              <a:t>确定</a:t>
            </a:r>
            <a:r>
              <a:rPr lang="en-US" altLang="zh-CN" sz="2800"/>
              <a:t>】</a:t>
            </a:r>
            <a:r>
              <a:rPr lang="zh-CN" altLang="en-US" sz="2800"/>
              <a:t>，自动返回</a:t>
            </a:r>
            <a:r>
              <a:rPr lang="en-US" altLang="zh-CN" sz="2800"/>
              <a:t>【</a:t>
            </a:r>
            <a:r>
              <a:rPr lang="zh-CN" altLang="en-US" sz="2800"/>
              <a:t>向导</a:t>
            </a:r>
            <a:r>
              <a:rPr lang="en-US" altLang="zh-CN" sz="2800"/>
              <a:t>—3</a:t>
            </a:r>
            <a:r>
              <a:rPr lang="zh-CN" altLang="en-US" sz="2800"/>
              <a:t>步骤之</a:t>
            </a:r>
            <a:r>
              <a:rPr lang="en-US" altLang="zh-CN" sz="2800"/>
              <a:t>3】</a:t>
            </a:r>
            <a:r>
              <a:rPr lang="zh-CN" altLang="en-US" sz="2800"/>
              <a:t>对</a:t>
            </a:r>
          </a:p>
          <a:p>
            <a:pPr>
              <a:buFontTx/>
              <a:buNone/>
            </a:pPr>
            <a:r>
              <a:rPr lang="zh-CN" altLang="en-US" sz="2800"/>
              <a:t>          话框。然后单击</a:t>
            </a:r>
            <a:r>
              <a:rPr lang="en-US" altLang="zh-CN" sz="2800"/>
              <a:t>【</a:t>
            </a:r>
            <a:r>
              <a:rPr lang="zh-CN" altLang="en-US" sz="2800"/>
              <a:t>完成</a:t>
            </a:r>
            <a:r>
              <a:rPr lang="en-US" altLang="zh-CN" sz="2800"/>
              <a:t>】 </a:t>
            </a:r>
            <a:r>
              <a:rPr lang="zh-CN" altLang="en-US" sz="2800"/>
              <a:t>，即可输出数据透视表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440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1970088" y="4202113"/>
            <a:ext cx="6289675" cy="24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l">
              <a:buFont typeface="Arial" charset="0"/>
              <a:buNone/>
              <a:defRPr/>
            </a:pPr>
            <a:r>
              <a:rPr kumimoji="1" lang="zh-CN" altLang="en-US" sz="4800" dirty="0">
                <a:solidFill>
                  <a:srgbClr val="4886D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品质数据的整理和展示</a:t>
            </a:r>
            <a:endParaRPr lang="zh-CN" altLang="en-US" sz="4800" dirty="0">
              <a:solidFill>
                <a:srgbClr val="4886D8"/>
              </a:solidFill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00000"/>
              </a:lnSpc>
              <a:spcBef>
                <a:spcPct val="20000"/>
              </a:spcBef>
              <a:buFontTx/>
              <a:buNone/>
              <a:defRPr/>
            </a:pPr>
            <a:endParaRPr lang="zh-CN" altLang="en-US" sz="4800" dirty="0">
              <a:solidFill>
                <a:srgbClr val="4886D8"/>
              </a:solidFill>
              <a:latin typeface="微软雅黑" pitchFamily="34" charset="-122"/>
            </a:endParaRPr>
          </a:p>
        </p:txBody>
      </p:sp>
      <p:grpSp>
        <p:nvGrpSpPr>
          <p:cNvPr id="25606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5608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图片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7" name="文本框 17"/>
          <p:cNvSpPr>
            <a:spLocks/>
          </p:cNvSpPr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1646 w 2156102"/>
              <a:gd name="T1" fmla="*/ 0 h 880167"/>
              <a:gd name="T2" fmla="*/ 1115617 w 2156102"/>
              <a:gd name="T3" fmla="*/ 0 h 880167"/>
              <a:gd name="T4" fmla="*/ 790770 w 2156102"/>
              <a:gd name="T5" fmla="*/ 296711 h 880167"/>
              <a:gd name="T6" fmla="*/ 790770 w 2156102"/>
              <a:gd name="T7" fmla="*/ 309676 h 880167"/>
              <a:gd name="T8" fmla="*/ 2152771 w 2156102"/>
              <a:gd name="T9" fmla="*/ 309676 h 880167"/>
              <a:gd name="T10" fmla="*/ 2152771 w 2156102"/>
              <a:gd name="T11" fmla="*/ 890979 h 880167"/>
              <a:gd name="T12" fmla="*/ 0 w 2156102"/>
              <a:gd name="T13" fmla="*/ 890979 h 880167"/>
              <a:gd name="T14" fmla="*/ 0 w 2156102"/>
              <a:gd name="T15" fmla="*/ 342092 h 880167"/>
              <a:gd name="T16" fmla="*/ 351646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6102"/>
              <a:gd name="T28" fmla="*/ 0 h 880167"/>
              <a:gd name="T29" fmla="*/ 2156102 w 2156102"/>
              <a:gd name="T30" fmla="*/ 880167 h 88016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662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523288" y="2803525"/>
            <a:ext cx="3144837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圆角矩形 6"/>
          <p:cNvSpPr>
            <a:spLocks noChangeArrowheads="1"/>
          </p:cNvSpPr>
          <p:nvPr/>
        </p:nvSpPr>
        <p:spPr bwMode="auto">
          <a:xfrm>
            <a:off x="750888" y="776288"/>
            <a:ext cx="5202237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6629" name="文本框 7"/>
          <p:cNvSpPr txBox="1">
            <a:spLocks noChangeArrowheads="1"/>
          </p:cNvSpPr>
          <p:nvPr/>
        </p:nvSpPr>
        <p:spPr bwMode="auto">
          <a:xfrm>
            <a:off x="327025" y="715963"/>
            <a:ext cx="585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 数据整理和展示的基本问题</a:t>
            </a:r>
          </a:p>
        </p:txBody>
      </p:sp>
      <p:sp>
        <p:nvSpPr>
          <p:cNvPr id="26630" name="Rectangle 8"/>
          <p:cNvSpPr>
            <a:spLocks noChangeArrowheads="1"/>
          </p:cNvSpPr>
          <p:nvPr/>
        </p:nvSpPr>
        <p:spPr bwMode="auto">
          <a:xfrm>
            <a:off x="747713" y="1774825"/>
            <a:ext cx="7416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要弄清所面对的不同类型的数据，采取不同的处理方式和方法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对分类数据和顺序数据主要是作分类整理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对数值型数据则主要是作分组整理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适合于低层次数据的整理和显示方法也适合于高层次的数据；但适合于高层次数据的整理和显示方法并不适合于低层次的数据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4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品质数据的整理和展示</a:t>
            </a:r>
          </a:p>
        </p:txBody>
      </p:sp>
      <p:sp>
        <p:nvSpPr>
          <p:cNvPr id="2765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2765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6376988" y="2133600"/>
            <a:ext cx="452278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571500" y="2519363"/>
            <a:ext cx="6096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分类数据的整理与图示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顺序数据的整理与图示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853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206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06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7899400" y="2868613"/>
            <a:ext cx="3144838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圆角矩形 6"/>
          <p:cNvSpPr>
            <a:spLocks noChangeArrowheads="1"/>
          </p:cNvSpPr>
          <p:nvPr/>
        </p:nvSpPr>
        <p:spPr bwMode="auto">
          <a:xfrm>
            <a:off x="777875" y="993775"/>
            <a:ext cx="2471738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064" name="文本框 7"/>
          <p:cNvSpPr txBox="1">
            <a:spLocks noChangeArrowheads="1"/>
          </p:cNvSpPr>
          <p:nvPr/>
        </p:nvSpPr>
        <p:spPr bwMode="auto">
          <a:xfrm>
            <a:off x="563563" y="94297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过程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531938" y="1684338"/>
          <a:ext cx="4572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867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888413" y="2774950"/>
            <a:ext cx="3144837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圆角矩形 6"/>
          <p:cNvSpPr>
            <a:spLocks noChangeArrowheads="1"/>
          </p:cNvSpPr>
          <p:nvPr/>
        </p:nvSpPr>
        <p:spPr bwMode="auto">
          <a:xfrm>
            <a:off x="534988" y="1087438"/>
            <a:ext cx="2944812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8677" name="文本框 7"/>
          <p:cNvSpPr txBox="1">
            <a:spLocks noChangeArrowheads="1"/>
          </p:cNvSpPr>
          <p:nvPr/>
        </p:nvSpPr>
        <p:spPr bwMode="auto">
          <a:xfrm>
            <a:off x="0" y="1054100"/>
            <a:ext cx="3844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可计算的统计量</a:t>
            </a:r>
          </a:p>
        </p:txBody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441325" y="2297113"/>
            <a:ext cx="788193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频数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(frequency) 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落在各类别中的数据个数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(proportion) 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某一类别数据占全部数据的比值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百分比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(percentage) 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将对比的基数作为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而计算的比值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比率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(ratio) 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不同类别数值的比值</a:t>
            </a:r>
          </a:p>
        </p:txBody>
      </p:sp>
      <p:sp>
        <p:nvSpPr>
          <p:cNvPr id="28679" name="文本框 10"/>
          <p:cNvSpPr txBox="1">
            <a:spLocks noChangeArrowheads="1"/>
          </p:cNvSpPr>
          <p:nvPr/>
        </p:nvSpPr>
        <p:spPr bwMode="auto">
          <a:xfrm>
            <a:off x="209550" y="187325"/>
            <a:ext cx="6275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573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2970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926513" y="2830513"/>
            <a:ext cx="3144837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圆角矩形 6"/>
          <p:cNvSpPr>
            <a:spLocks noChangeArrowheads="1"/>
          </p:cNvSpPr>
          <p:nvPr/>
        </p:nvSpPr>
        <p:spPr bwMode="auto">
          <a:xfrm>
            <a:off x="1092200" y="1077913"/>
            <a:ext cx="217328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29702" name="文本框 7"/>
          <p:cNvSpPr txBox="1">
            <a:spLocks noChangeArrowheads="1"/>
          </p:cNvSpPr>
          <p:nvPr/>
        </p:nvSpPr>
        <p:spPr bwMode="auto">
          <a:xfrm>
            <a:off x="758825" y="102552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条形图</a:t>
            </a:r>
          </a:p>
        </p:txBody>
      </p:sp>
      <p:sp>
        <p:nvSpPr>
          <p:cNvPr id="29703" name="Rectangle 14"/>
          <p:cNvSpPr>
            <a:spLocks noChangeArrowheads="1"/>
          </p:cNvSpPr>
          <p:nvPr/>
        </p:nvSpPr>
        <p:spPr bwMode="auto">
          <a:xfrm>
            <a:off x="769938" y="1914525"/>
            <a:ext cx="8020050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用宽度相同的条形的高度或长短来表示各类别数据的图形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有单式条形图、复式条形图等形式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主要用于反映分类数据的频数分布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绘制时，各类别可以放在纵轴，称为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条形图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，也可以放在横轴，称为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柱形图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(column chart) 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59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3076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3077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907463" y="2686050"/>
            <a:ext cx="3144837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圆角矩形 6"/>
          <p:cNvSpPr>
            <a:spLocks noChangeArrowheads="1"/>
          </p:cNvSpPr>
          <p:nvPr/>
        </p:nvSpPr>
        <p:spPr bwMode="auto">
          <a:xfrm>
            <a:off x="942975" y="1133475"/>
            <a:ext cx="2343150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3079" name="文本框 7"/>
          <p:cNvSpPr txBox="1">
            <a:spLocks noChangeArrowheads="1"/>
          </p:cNvSpPr>
          <p:nvPr/>
        </p:nvSpPr>
        <p:spPr bwMode="auto">
          <a:xfrm>
            <a:off x="657225" y="1073150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条形图</a:t>
            </a:r>
          </a:p>
        </p:txBody>
      </p:sp>
      <p:graphicFrame>
        <p:nvGraphicFramePr>
          <p:cNvPr id="3074" name="Object 8"/>
          <p:cNvGraphicFramePr>
            <a:graphicFrameLocks noChangeAspect="1"/>
          </p:cNvGraphicFramePr>
          <p:nvPr/>
        </p:nvGraphicFramePr>
        <p:xfrm>
          <a:off x="768350" y="2033588"/>
          <a:ext cx="7489825" cy="390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图表" r:id="rId4" imgW="6248321" imgH="2590822" progId="Excel.Chart.8">
                  <p:embed/>
                </p:oleObj>
              </mc:Choice>
              <mc:Fallback>
                <p:oleObj name="图表" r:id="rId4" imgW="6248321" imgH="2590822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033588"/>
                        <a:ext cx="7489825" cy="390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Dvorak</a:t>
            </a:r>
            <a:r>
              <a:rPr lang="zh-CN" altLang="en-US"/>
              <a:t>键盘（</a:t>
            </a:r>
            <a:r>
              <a:rPr lang="en-US" altLang="zh-CN"/>
              <a:t>1936</a:t>
            </a:r>
            <a:r>
              <a:rPr lang="zh-CN" altLang="en-US"/>
              <a:t>）</a:t>
            </a:r>
          </a:p>
        </p:txBody>
      </p:sp>
      <p:sp>
        <p:nvSpPr>
          <p:cNvPr id="10243" name="AutoShape 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524001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</p:txBody>
      </p:sp>
      <p:sp>
        <p:nvSpPr>
          <p:cNvPr id="10244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20821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</p:txBody>
      </p:sp>
      <p:sp>
        <p:nvSpPr>
          <p:cNvPr id="10245" name="AutoShape 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0338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0246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49555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10247" name="AutoShape 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99231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0248" name="AutoShape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85591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10249" name="AutoShape 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79253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10250" name="AutoShape 1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47248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10251" name="AutoShape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00037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252" name="AutoShape 1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287713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0253" name="AutoShape 1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07987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</a:p>
        </p:txBody>
      </p:sp>
      <p:sp>
        <p:nvSpPr>
          <p:cNvPr id="10254" name="AutoShape 1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80060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0255" name="AutoShape 1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59117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0256" name="AutoShape 1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38333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0257" name="AutoShape 1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175501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0258" name="AutoShape 1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656138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10259" name="AutoShape 1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448301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0260" name="AutoShape 2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80326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10261" name="AutoShape 2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191626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10262" name="AutoShape 2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32802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10263" name="AutoShape 2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792538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10264" name="AutoShape 2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511676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0265" name="AutoShape 2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303838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0266" name="AutoShape 2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02456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0267" name="AutoShape 2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040688" y="27813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0268" name="AutoShape 2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743701" y="1916114"/>
            <a:ext cx="576263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0269" name="AutoShape 2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240463" y="3429000"/>
            <a:ext cx="576262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270" name="AutoShape 30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759826" y="27813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0271" name="AutoShape 3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6959601" y="3429000"/>
            <a:ext cx="576263" cy="503238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10272" name="AutoShape 3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535863" y="1916114"/>
            <a:ext cx="576262" cy="503237"/>
          </a:xfrm>
          <a:prstGeom prst="actionButtonBlank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</a:p>
        </p:txBody>
      </p:sp>
      <p:sp>
        <p:nvSpPr>
          <p:cNvPr id="10274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4008438" y="4221163"/>
            <a:ext cx="6070600" cy="1803400"/>
          </a:xfrm>
        </p:spPr>
        <p:txBody>
          <a:bodyPr/>
          <a:lstStyle/>
          <a:p>
            <a:r>
              <a:rPr lang="zh-CN" altLang="en-US"/>
              <a:t>如何比较这两个键盘？</a:t>
            </a:r>
          </a:p>
        </p:txBody>
      </p:sp>
    </p:spTree>
    <p:extLst>
      <p:ext uri="{BB962C8B-B14F-4D97-AF65-F5344CB8AC3E}">
        <p14:creationId xmlns:p14="http://schemas.microsoft.com/office/powerpoint/2010/main" val="1431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102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1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1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" dur="1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9" dur="1" fill="hold"/>
                                        <p:tgtEl>
                                          <p:spTgt spid="102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102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1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/>
      <p:bldP spid="10244" grpId="0" animBg="1"/>
      <p:bldP spid="10245" grpId="0" animBg="1"/>
      <p:bldP spid="10246" grpId="0" animBg="1"/>
      <p:bldP spid="10247" grpId="0" animBg="1"/>
      <p:bldP spid="10248" grpId="0" animBg="1"/>
      <p:bldP spid="10249" grpId="0" animBg="1"/>
      <p:bldP spid="10250" grpId="0" animBg="1"/>
      <p:bldP spid="10251" grpId="0" animBg="1"/>
      <p:bldP spid="10252" grpId="0" animBg="1"/>
      <p:bldP spid="10253" grpId="0" animBg="1"/>
      <p:bldP spid="10254" grpId="0" animBg="1"/>
      <p:bldP spid="10255" grpId="0" animBg="1"/>
      <p:bldP spid="10256" grpId="0" animBg="1"/>
      <p:bldP spid="10257" grpId="0" animBg="1"/>
      <p:bldP spid="10258" grpId="0" animBg="1"/>
      <p:bldP spid="10259" grpId="0" animBg="1"/>
      <p:bldP spid="10260" grpId="0" animBg="1"/>
      <p:bldP spid="10261" grpId="0" animBg="1"/>
      <p:bldP spid="10262" grpId="0" animBg="1"/>
      <p:bldP spid="10263" grpId="0" animBg="1"/>
      <p:bldP spid="10264" grpId="0" animBg="1"/>
      <p:bldP spid="10265" grpId="0" animBg="1"/>
      <p:bldP spid="10266" grpId="0" animBg="1"/>
      <p:bldP spid="10267" grpId="0" animBg="1"/>
      <p:bldP spid="10268" grpId="0" animBg="1"/>
      <p:bldP spid="10269" grpId="0" animBg="1"/>
      <p:bldP spid="10270" grpId="0" animBg="1"/>
      <p:bldP spid="10271" grpId="0" animBg="1"/>
      <p:bldP spid="1027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92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410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4101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061325" y="3738563"/>
            <a:ext cx="3144838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圆角矩形 6"/>
          <p:cNvSpPr>
            <a:spLocks noChangeArrowheads="1"/>
          </p:cNvSpPr>
          <p:nvPr/>
        </p:nvSpPr>
        <p:spPr bwMode="auto">
          <a:xfrm>
            <a:off x="768350" y="946150"/>
            <a:ext cx="2471738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4103" name="文本框 7"/>
          <p:cNvSpPr txBox="1">
            <a:spLocks noChangeArrowheads="1"/>
          </p:cNvSpPr>
          <p:nvPr/>
        </p:nvSpPr>
        <p:spPr bwMode="auto">
          <a:xfrm>
            <a:off x="563563" y="904875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帕累托图</a:t>
            </a:r>
          </a:p>
        </p:txBody>
      </p:sp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1027113" y="2892425"/>
          <a:ext cx="6577012" cy="361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图表" r:id="rId4" imgW="6248321" imgH="2590822" progId="Excel.Chart.8">
                  <p:embed/>
                </p:oleObj>
              </mc:Choice>
              <mc:Fallback>
                <p:oleObj name="图表" r:id="rId4" imgW="6248321" imgH="2590822" progId="Excel.Char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892425"/>
                        <a:ext cx="6577012" cy="361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10"/>
          <p:cNvSpPr>
            <a:spLocks noChangeArrowheads="1"/>
          </p:cNvSpPr>
          <p:nvPr/>
        </p:nvSpPr>
        <p:spPr bwMode="auto">
          <a:xfrm>
            <a:off x="877888" y="1625600"/>
            <a:ext cx="93011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按各类别数据出现的频数多少排序后绘制的柱形图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主要用于展示分类数据的分布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834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5124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512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8097838" y="290513"/>
            <a:ext cx="3144837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圆角矩形 6"/>
          <p:cNvSpPr>
            <a:spLocks noChangeArrowheads="1"/>
          </p:cNvSpPr>
          <p:nvPr/>
        </p:nvSpPr>
        <p:spPr bwMode="auto">
          <a:xfrm>
            <a:off x="1231900" y="1169988"/>
            <a:ext cx="1987550" cy="461962"/>
          </a:xfrm>
          <a:prstGeom prst="roundRect">
            <a:avLst>
              <a:gd name="adj" fmla="val 2878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5127" name="文本框 7"/>
          <p:cNvSpPr txBox="1">
            <a:spLocks noChangeArrowheads="1"/>
          </p:cNvSpPr>
          <p:nvPr/>
        </p:nvSpPr>
        <p:spPr bwMode="auto">
          <a:xfrm>
            <a:off x="787400" y="1128713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饼图</a:t>
            </a:r>
          </a:p>
        </p:txBody>
      </p:sp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7818438" y="3038475"/>
          <a:ext cx="4097337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图表" r:id="rId4" imgW="6248321" imgH="2590822" progId="Excel.Chart.8">
                  <p:embed/>
                </p:oleObj>
              </mc:Choice>
              <mc:Fallback>
                <p:oleObj name="图表" r:id="rId4" imgW="6248321" imgH="2590822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438" y="3038475"/>
                        <a:ext cx="4097337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514350" y="2201863"/>
            <a:ext cx="7089775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也称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圆形图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，是用圆形及圆内扇形的角度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来表示数值大小的图形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主要用于表示样本或总体中各组成部分所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占的比例，用于研究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结构性问题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绘制圆形图时，样本或总体中各部分所占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的百分比用圆内的各个扇形角度表示，这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些扇形的中心角度，按各部分数据百分比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占</a:t>
            </a:r>
            <a:r>
              <a:rPr kumimoji="1"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360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度的相应比例确定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862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顺序数据的整理与图示</a:t>
            </a:r>
          </a:p>
        </p:txBody>
      </p:sp>
      <p:sp>
        <p:nvSpPr>
          <p:cNvPr id="307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3072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6964363" y="522288"/>
            <a:ext cx="31448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圆角矩形 6"/>
          <p:cNvSpPr>
            <a:spLocks noChangeArrowheads="1"/>
          </p:cNvSpPr>
          <p:nvPr/>
        </p:nvSpPr>
        <p:spPr bwMode="auto">
          <a:xfrm>
            <a:off x="762000" y="1412875"/>
            <a:ext cx="3536950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30726" name="文本框 7"/>
          <p:cNvSpPr txBox="1">
            <a:spLocks noChangeArrowheads="1"/>
          </p:cNvSpPr>
          <p:nvPr/>
        </p:nvSpPr>
        <p:spPr bwMode="auto">
          <a:xfrm>
            <a:off x="669925" y="1377950"/>
            <a:ext cx="3632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累计频数和累计频率</a:t>
            </a:r>
          </a:p>
        </p:txBody>
      </p:sp>
      <p:sp>
        <p:nvSpPr>
          <p:cNvPr id="30727" name="Rectangle 9"/>
          <p:cNvSpPr>
            <a:spLocks noChangeArrowheads="1"/>
          </p:cNvSpPr>
          <p:nvPr/>
        </p:nvSpPr>
        <p:spPr bwMode="auto">
          <a:xfrm>
            <a:off x="711200" y="2557463"/>
            <a:ext cx="108680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累积频数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(cumulative frequencies)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各类别频数的逐级累加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累积频率</a:t>
            </a:r>
            <a:r>
              <a:rPr kumimoji="1"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(cumulative percentages)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各类别频率的逐级累加</a:t>
            </a:r>
          </a:p>
        </p:txBody>
      </p:sp>
      <p:pic>
        <p:nvPicPr>
          <p:cNvPr id="30728" name="Picture 10" descr="C:\Users\yl\AppData\Roaming\Tencent\Users\512558959\QQ\WinTemp\RichOle\PDT@MF9074WRU9NF`UGA7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4040188"/>
            <a:ext cx="4954587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1" descr="C:\Users\yl\AppData\Roaming\Tencent\Users\512558959\QQ\WinTemp\RichOle\8U](F0]YTZ0MKIH9%I]Y}~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4068763"/>
            <a:ext cx="4878388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610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顺序数据的整理与图示</a:t>
            </a:r>
          </a:p>
        </p:txBody>
      </p:sp>
      <p:sp>
        <p:nvSpPr>
          <p:cNvPr id="3174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174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6494463" y="242888"/>
            <a:ext cx="319087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圆角矩形 6"/>
          <p:cNvSpPr>
            <a:spLocks noChangeArrowheads="1"/>
          </p:cNvSpPr>
          <p:nvPr/>
        </p:nvSpPr>
        <p:spPr bwMode="auto">
          <a:xfrm>
            <a:off x="1122363" y="1087438"/>
            <a:ext cx="2982912" cy="587375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750" name="文本框 7"/>
          <p:cNvSpPr txBox="1">
            <a:spLocks noChangeArrowheads="1"/>
          </p:cNvSpPr>
          <p:nvPr/>
        </p:nvSpPr>
        <p:spPr bwMode="auto">
          <a:xfrm>
            <a:off x="1216025" y="1073150"/>
            <a:ext cx="279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累计频数分布图</a:t>
            </a:r>
          </a:p>
        </p:txBody>
      </p:sp>
      <p:grpSp>
        <p:nvGrpSpPr>
          <p:cNvPr id="31751" name="Group 11"/>
          <p:cNvGrpSpPr>
            <a:grpSpLocks/>
          </p:cNvGrpSpPr>
          <p:nvPr/>
        </p:nvGrpSpPr>
        <p:grpSpPr bwMode="auto">
          <a:xfrm>
            <a:off x="849313" y="1895475"/>
            <a:ext cx="4287837" cy="4200525"/>
            <a:chOff x="58" y="1264"/>
            <a:chExt cx="2812" cy="2458"/>
          </a:xfrm>
        </p:grpSpPr>
        <p:sp>
          <p:nvSpPr>
            <p:cNvPr id="31815" name="Rectangle 12"/>
            <p:cNvSpPr>
              <a:spLocks noChangeArrowheads="1"/>
            </p:cNvSpPr>
            <p:nvPr/>
          </p:nvSpPr>
          <p:spPr bwMode="auto">
            <a:xfrm>
              <a:off x="58" y="1264"/>
              <a:ext cx="2812" cy="2128"/>
            </a:xfrm>
            <a:prstGeom prst="rect">
              <a:avLst/>
            </a:prstGeom>
            <a:solidFill>
              <a:srgbClr val="FF808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16" name="Rectangle 13"/>
            <p:cNvSpPr>
              <a:spLocks noChangeArrowheads="1"/>
            </p:cNvSpPr>
            <p:nvPr/>
          </p:nvSpPr>
          <p:spPr bwMode="auto">
            <a:xfrm>
              <a:off x="683" y="1392"/>
              <a:ext cx="1967" cy="13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17" name="Line 14"/>
            <p:cNvSpPr>
              <a:spLocks noChangeShapeType="1"/>
            </p:cNvSpPr>
            <p:nvPr/>
          </p:nvSpPr>
          <p:spPr bwMode="auto">
            <a:xfrm>
              <a:off x="683" y="2379"/>
              <a:ext cx="19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8" name="Line 15"/>
            <p:cNvSpPr>
              <a:spLocks noChangeShapeType="1"/>
            </p:cNvSpPr>
            <p:nvPr/>
          </p:nvSpPr>
          <p:spPr bwMode="auto">
            <a:xfrm>
              <a:off x="683" y="2046"/>
              <a:ext cx="19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9" name="Line 16"/>
            <p:cNvSpPr>
              <a:spLocks noChangeShapeType="1"/>
            </p:cNvSpPr>
            <p:nvPr/>
          </p:nvSpPr>
          <p:spPr bwMode="auto">
            <a:xfrm>
              <a:off x="683" y="1726"/>
              <a:ext cx="19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0" name="Line 17"/>
            <p:cNvSpPr>
              <a:spLocks noChangeShapeType="1"/>
            </p:cNvSpPr>
            <p:nvPr/>
          </p:nvSpPr>
          <p:spPr bwMode="auto">
            <a:xfrm>
              <a:off x="683" y="1392"/>
              <a:ext cx="19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1" name="Rectangle 18"/>
            <p:cNvSpPr>
              <a:spLocks noChangeArrowheads="1"/>
            </p:cNvSpPr>
            <p:nvPr/>
          </p:nvSpPr>
          <p:spPr bwMode="auto">
            <a:xfrm>
              <a:off x="683" y="1392"/>
              <a:ext cx="1967" cy="1308"/>
            </a:xfrm>
            <a:prstGeom prst="rect">
              <a:avLst/>
            </a:prstGeom>
            <a:noFill/>
            <a:ln w="19050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22" name="Line 19"/>
            <p:cNvSpPr>
              <a:spLocks noChangeShapeType="1"/>
            </p:cNvSpPr>
            <p:nvPr/>
          </p:nvSpPr>
          <p:spPr bwMode="auto">
            <a:xfrm>
              <a:off x="683" y="1392"/>
              <a:ext cx="1" cy="13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3" name="Line 20"/>
            <p:cNvSpPr>
              <a:spLocks noChangeShapeType="1"/>
            </p:cNvSpPr>
            <p:nvPr/>
          </p:nvSpPr>
          <p:spPr bwMode="auto">
            <a:xfrm>
              <a:off x="683" y="2700"/>
              <a:ext cx="3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4" name="Line 21"/>
            <p:cNvSpPr>
              <a:spLocks noChangeShapeType="1"/>
            </p:cNvSpPr>
            <p:nvPr/>
          </p:nvSpPr>
          <p:spPr bwMode="auto">
            <a:xfrm>
              <a:off x="683" y="2379"/>
              <a:ext cx="3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Line 22"/>
            <p:cNvSpPr>
              <a:spLocks noChangeShapeType="1"/>
            </p:cNvSpPr>
            <p:nvPr/>
          </p:nvSpPr>
          <p:spPr bwMode="auto">
            <a:xfrm>
              <a:off x="683" y="2046"/>
              <a:ext cx="3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6" name="Line 23"/>
            <p:cNvSpPr>
              <a:spLocks noChangeShapeType="1"/>
            </p:cNvSpPr>
            <p:nvPr/>
          </p:nvSpPr>
          <p:spPr bwMode="auto">
            <a:xfrm>
              <a:off x="683" y="1726"/>
              <a:ext cx="3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7" name="Line 24"/>
            <p:cNvSpPr>
              <a:spLocks noChangeShapeType="1"/>
            </p:cNvSpPr>
            <p:nvPr/>
          </p:nvSpPr>
          <p:spPr bwMode="auto">
            <a:xfrm>
              <a:off x="683" y="1392"/>
              <a:ext cx="3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8" name="Line 25"/>
            <p:cNvSpPr>
              <a:spLocks noChangeShapeType="1"/>
            </p:cNvSpPr>
            <p:nvPr/>
          </p:nvSpPr>
          <p:spPr bwMode="auto">
            <a:xfrm>
              <a:off x="683" y="2700"/>
              <a:ext cx="196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9" name="Line 26"/>
            <p:cNvSpPr>
              <a:spLocks noChangeShapeType="1"/>
            </p:cNvSpPr>
            <p:nvPr/>
          </p:nvSpPr>
          <p:spPr bwMode="auto">
            <a:xfrm flipV="1">
              <a:off x="683" y="2661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0" name="Line 27"/>
            <p:cNvSpPr>
              <a:spLocks noChangeShapeType="1"/>
            </p:cNvSpPr>
            <p:nvPr/>
          </p:nvSpPr>
          <p:spPr bwMode="auto">
            <a:xfrm flipV="1">
              <a:off x="1180" y="2661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1" name="Line 28"/>
            <p:cNvSpPr>
              <a:spLocks noChangeShapeType="1"/>
            </p:cNvSpPr>
            <p:nvPr/>
          </p:nvSpPr>
          <p:spPr bwMode="auto">
            <a:xfrm flipV="1">
              <a:off x="1667" y="2661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2" name="Line 29"/>
            <p:cNvSpPr>
              <a:spLocks noChangeShapeType="1"/>
            </p:cNvSpPr>
            <p:nvPr/>
          </p:nvSpPr>
          <p:spPr bwMode="auto">
            <a:xfrm flipV="1">
              <a:off x="2164" y="2661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3" name="Line 30"/>
            <p:cNvSpPr>
              <a:spLocks noChangeShapeType="1"/>
            </p:cNvSpPr>
            <p:nvPr/>
          </p:nvSpPr>
          <p:spPr bwMode="auto">
            <a:xfrm flipV="1">
              <a:off x="2650" y="2661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Line 31"/>
            <p:cNvSpPr>
              <a:spLocks noChangeShapeType="1"/>
            </p:cNvSpPr>
            <p:nvPr/>
          </p:nvSpPr>
          <p:spPr bwMode="auto">
            <a:xfrm flipV="1">
              <a:off x="683" y="2264"/>
              <a:ext cx="497" cy="359"/>
            </a:xfrm>
            <a:prstGeom prst="line">
              <a:avLst/>
            </a:prstGeom>
            <a:noFill/>
            <a:ln w="36513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5" name="Line 32"/>
            <p:cNvSpPr>
              <a:spLocks noChangeShapeType="1"/>
            </p:cNvSpPr>
            <p:nvPr/>
          </p:nvSpPr>
          <p:spPr bwMode="auto">
            <a:xfrm flipV="1">
              <a:off x="1180" y="1969"/>
              <a:ext cx="487" cy="295"/>
            </a:xfrm>
            <a:prstGeom prst="line">
              <a:avLst/>
            </a:prstGeom>
            <a:noFill/>
            <a:ln w="36513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6" name="Line 33"/>
            <p:cNvSpPr>
              <a:spLocks noChangeShapeType="1"/>
            </p:cNvSpPr>
            <p:nvPr/>
          </p:nvSpPr>
          <p:spPr bwMode="auto">
            <a:xfrm flipV="1">
              <a:off x="1667" y="1815"/>
              <a:ext cx="497" cy="154"/>
            </a:xfrm>
            <a:prstGeom prst="line">
              <a:avLst/>
            </a:prstGeom>
            <a:noFill/>
            <a:ln w="36513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7" name="Line 34"/>
            <p:cNvSpPr>
              <a:spLocks noChangeShapeType="1"/>
            </p:cNvSpPr>
            <p:nvPr/>
          </p:nvSpPr>
          <p:spPr bwMode="auto">
            <a:xfrm flipV="1">
              <a:off x="2164" y="1726"/>
              <a:ext cx="486" cy="89"/>
            </a:xfrm>
            <a:prstGeom prst="line">
              <a:avLst/>
            </a:prstGeom>
            <a:noFill/>
            <a:ln w="36513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8" name="Oval 35"/>
            <p:cNvSpPr>
              <a:spLocks noChangeArrowheads="1"/>
            </p:cNvSpPr>
            <p:nvPr/>
          </p:nvSpPr>
          <p:spPr bwMode="auto">
            <a:xfrm>
              <a:off x="648" y="2584"/>
              <a:ext cx="58" cy="6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39" name="Oval 36"/>
            <p:cNvSpPr>
              <a:spLocks noChangeArrowheads="1"/>
            </p:cNvSpPr>
            <p:nvPr/>
          </p:nvSpPr>
          <p:spPr bwMode="auto">
            <a:xfrm>
              <a:off x="1146" y="2225"/>
              <a:ext cx="58" cy="65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40" name="Oval 37"/>
            <p:cNvSpPr>
              <a:spLocks noChangeArrowheads="1"/>
            </p:cNvSpPr>
            <p:nvPr/>
          </p:nvSpPr>
          <p:spPr bwMode="auto">
            <a:xfrm>
              <a:off x="1632" y="1931"/>
              <a:ext cx="58" cy="6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41" name="Oval 38"/>
            <p:cNvSpPr>
              <a:spLocks noChangeArrowheads="1"/>
            </p:cNvSpPr>
            <p:nvPr/>
          </p:nvSpPr>
          <p:spPr bwMode="auto">
            <a:xfrm>
              <a:off x="2129" y="1777"/>
              <a:ext cx="58" cy="6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42" name="Oval 39"/>
            <p:cNvSpPr>
              <a:spLocks noChangeArrowheads="1"/>
            </p:cNvSpPr>
            <p:nvPr/>
          </p:nvSpPr>
          <p:spPr bwMode="auto">
            <a:xfrm>
              <a:off x="2616" y="1687"/>
              <a:ext cx="57" cy="6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43" name="Rectangle 40"/>
            <p:cNvSpPr>
              <a:spLocks noChangeArrowheads="1"/>
            </p:cNvSpPr>
            <p:nvPr/>
          </p:nvSpPr>
          <p:spPr bwMode="auto">
            <a:xfrm>
              <a:off x="786" y="2533"/>
              <a:ext cx="14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4" name="Rectangle 41"/>
            <p:cNvSpPr>
              <a:spLocks noChangeArrowheads="1"/>
            </p:cNvSpPr>
            <p:nvPr/>
          </p:nvSpPr>
          <p:spPr bwMode="auto">
            <a:xfrm>
              <a:off x="2419" y="1764"/>
              <a:ext cx="2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5" name="Rectangle 42"/>
            <p:cNvSpPr>
              <a:spLocks noChangeArrowheads="1"/>
            </p:cNvSpPr>
            <p:nvPr/>
          </p:nvSpPr>
          <p:spPr bwMode="auto">
            <a:xfrm>
              <a:off x="1204" y="2238"/>
              <a:ext cx="2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132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6" name="Rectangle 43"/>
            <p:cNvSpPr>
              <a:spLocks noChangeArrowheads="1"/>
            </p:cNvSpPr>
            <p:nvPr/>
          </p:nvSpPr>
          <p:spPr bwMode="auto">
            <a:xfrm>
              <a:off x="1747" y="1892"/>
              <a:ext cx="21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225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7" name="Rectangle 44"/>
            <p:cNvSpPr>
              <a:spLocks noChangeArrowheads="1"/>
            </p:cNvSpPr>
            <p:nvPr/>
          </p:nvSpPr>
          <p:spPr bwMode="auto">
            <a:xfrm>
              <a:off x="2164" y="1828"/>
              <a:ext cx="217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270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8" name="Rectangle 45"/>
            <p:cNvSpPr>
              <a:spLocks noChangeArrowheads="1"/>
            </p:cNvSpPr>
            <p:nvPr/>
          </p:nvSpPr>
          <p:spPr bwMode="auto">
            <a:xfrm>
              <a:off x="521" y="2610"/>
              <a:ext cx="7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49" name="Rectangle 46"/>
            <p:cNvSpPr>
              <a:spLocks noChangeArrowheads="1"/>
            </p:cNvSpPr>
            <p:nvPr/>
          </p:nvSpPr>
          <p:spPr bwMode="auto">
            <a:xfrm>
              <a:off x="382" y="2290"/>
              <a:ext cx="2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0" name="Rectangle 47"/>
            <p:cNvSpPr>
              <a:spLocks noChangeArrowheads="1"/>
            </p:cNvSpPr>
            <p:nvPr/>
          </p:nvSpPr>
          <p:spPr bwMode="auto">
            <a:xfrm>
              <a:off x="382" y="1956"/>
              <a:ext cx="21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1" name="Rectangle 48"/>
            <p:cNvSpPr>
              <a:spLocks noChangeArrowheads="1"/>
            </p:cNvSpPr>
            <p:nvPr/>
          </p:nvSpPr>
          <p:spPr bwMode="auto">
            <a:xfrm>
              <a:off x="382" y="1636"/>
              <a:ext cx="2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2" name="Rectangle 49"/>
            <p:cNvSpPr>
              <a:spLocks noChangeArrowheads="1"/>
            </p:cNvSpPr>
            <p:nvPr/>
          </p:nvSpPr>
          <p:spPr bwMode="auto">
            <a:xfrm>
              <a:off x="382" y="1303"/>
              <a:ext cx="21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3" name="Rectangle 50"/>
            <p:cNvSpPr>
              <a:spLocks noChangeArrowheads="1"/>
            </p:cNvSpPr>
            <p:nvPr/>
          </p:nvSpPr>
          <p:spPr bwMode="auto">
            <a:xfrm>
              <a:off x="544" y="2815"/>
              <a:ext cx="3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4" name="Rectangle 51"/>
            <p:cNvSpPr>
              <a:spLocks noChangeArrowheads="1"/>
            </p:cNvSpPr>
            <p:nvPr/>
          </p:nvSpPr>
          <p:spPr bwMode="auto">
            <a:xfrm>
              <a:off x="579" y="2841"/>
              <a:ext cx="2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5" name="Rectangle 52"/>
            <p:cNvSpPr>
              <a:spLocks noChangeArrowheads="1"/>
            </p:cNvSpPr>
            <p:nvPr/>
          </p:nvSpPr>
          <p:spPr bwMode="auto">
            <a:xfrm>
              <a:off x="498" y="3033"/>
              <a:ext cx="43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6" name="Rectangle 53"/>
            <p:cNvSpPr>
              <a:spLocks noChangeArrowheads="1"/>
            </p:cNvSpPr>
            <p:nvPr/>
          </p:nvSpPr>
          <p:spPr bwMode="auto">
            <a:xfrm>
              <a:off x="972" y="2815"/>
              <a:ext cx="3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7" name="Rectangle 54"/>
            <p:cNvSpPr>
              <a:spLocks noChangeArrowheads="1"/>
            </p:cNvSpPr>
            <p:nvPr/>
          </p:nvSpPr>
          <p:spPr bwMode="auto">
            <a:xfrm>
              <a:off x="1007" y="2841"/>
              <a:ext cx="433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8" name="Rectangle 55"/>
            <p:cNvSpPr>
              <a:spLocks noChangeArrowheads="1"/>
            </p:cNvSpPr>
            <p:nvPr/>
          </p:nvSpPr>
          <p:spPr bwMode="auto">
            <a:xfrm>
              <a:off x="1528" y="2815"/>
              <a:ext cx="3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59" name="Rectangle 56"/>
            <p:cNvSpPr>
              <a:spLocks noChangeArrowheads="1"/>
            </p:cNvSpPr>
            <p:nvPr/>
          </p:nvSpPr>
          <p:spPr bwMode="auto">
            <a:xfrm>
              <a:off x="1563" y="2841"/>
              <a:ext cx="2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一般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0" name="Rectangle 57"/>
            <p:cNvSpPr>
              <a:spLocks noChangeArrowheads="1"/>
            </p:cNvSpPr>
            <p:nvPr/>
          </p:nvSpPr>
          <p:spPr bwMode="auto">
            <a:xfrm>
              <a:off x="2025" y="2815"/>
              <a:ext cx="3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1" name="Rectangle 58"/>
            <p:cNvSpPr>
              <a:spLocks noChangeArrowheads="1"/>
            </p:cNvSpPr>
            <p:nvPr/>
          </p:nvSpPr>
          <p:spPr bwMode="auto">
            <a:xfrm>
              <a:off x="2061" y="2841"/>
              <a:ext cx="2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2" name="Rectangle 59"/>
            <p:cNvSpPr>
              <a:spLocks noChangeArrowheads="1"/>
            </p:cNvSpPr>
            <p:nvPr/>
          </p:nvSpPr>
          <p:spPr bwMode="auto">
            <a:xfrm>
              <a:off x="2511" y="2815"/>
              <a:ext cx="3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3" name="Rectangle 60"/>
            <p:cNvSpPr>
              <a:spLocks noChangeArrowheads="1"/>
            </p:cNvSpPr>
            <p:nvPr/>
          </p:nvSpPr>
          <p:spPr bwMode="auto">
            <a:xfrm>
              <a:off x="2546" y="2841"/>
              <a:ext cx="2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4" name="Rectangle 61"/>
            <p:cNvSpPr>
              <a:spLocks noChangeArrowheads="1"/>
            </p:cNvSpPr>
            <p:nvPr/>
          </p:nvSpPr>
          <p:spPr bwMode="auto">
            <a:xfrm>
              <a:off x="2535" y="3033"/>
              <a:ext cx="28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5" name="Rectangle 62"/>
            <p:cNvSpPr>
              <a:spLocks noChangeArrowheads="1"/>
            </p:cNvSpPr>
            <p:nvPr/>
          </p:nvSpPr>
          <p:spPr bwMode="auto">
            <a:xfrm>
              <a:off x="58" y="1264"/>
              <a:ext cx="2812" cy="212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66" name="Rectangle 63"/>
            <p:cNvSpPr>
              <a:spLocks noChangeArrowheads="1"/>
            </p:cNvSpPr>
            <p:nvPr/>
          </p:nvSpPr>
          <p:spPr bwMode="auto">
            <a:xfrm>
              <a:off x="150" y="1379"/>
              <a:ext cx="255" cy="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67" name="Rectangle 64"/>
            <p:cNvSpPr>
              <a:spLocks noChangeArrowheads="1"/>
            </p:cNvSpPr>
            <p:nvPr/>
          </p:nvSpPr>
          <p:spPr bwMode="auto">
            <a:xfrm>
              <a:off x="208" y="1431"/>
              <a:ext cx="145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8" name="Rectangle 65"/>
            <p:cNvSpPr>
              <a:spLocks noChangeArrowheads="1"/>
            </p:cNvSpPr>
            <p:nvPr/>
          </p:nvSpPr>
          <p:spPr bwMode="auto">
            <a:xfrm>
              <a:off x="208" y="1610"/>
              <a:ext cx="14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69" name="Rectangle 66"/>
            <p:cNvSpPr>
              <a:spLocks noChangeArrowheads="1"/>
            </p:cNvSpPr>
            <p:nvPr/>
          </p:nvSpPr>
          <p:spPr bwMode="auto">
            <a:xfrm>
              <a:off x="208" y="1790"/>
              <a:ext cx="14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户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70" name="Rectangle 67"/>
            <p:cNvSpPr>
              <a:spLocks noChangeArrowheads="1"/>
            </p:cNvSpPr>
            <p:nvPr/>
          </p:nvSpPr>
          <p:spPr bwMode="auto">
            <a:xfrm>
              <a:off x="208" y="1969"/>
              <a:ext cx="145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71" name="Rectangle 68"/>
            <p:cNvSpPr>
              <a:spLocks noChangeArrowheads="1"/>
            </p:cNvSpPr>
            <p:nvPr/>
          </p:nvSpPr>
          <p:spPr bwMode="auto">
            <a:xfrm>
              <a:off x="69" y="2174"/>
              <a:ext cx="48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72" name="Rectangle 69"/>
            <p:cNvSpPr>
              <a:spLocks noChangeArrowheads="1"/>
            </p:cNvSpPr>
            <p:nvPr/>
          </p:nvSpPr>
          <p:spPr bwMode="auto">
            <a:xfrm>
              <a:off x="104" y="2225"/>
              <a:ext cx="433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（户）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73" name="Rectangle 70"/>
            <p:cNvSpPr>
              <a:spLocks noChangeArrowheads="1"/>
            </p:cNvSpPr>
            <p:nvPr/>
          </p:nvSpPr>
          <p:spPr bwMode="auto">
            <a:xfrm>
              <a:off x="891" y="3136"/>
              <a:ext cx="135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74" name="Rectangle 71"/>
            <p:cNvSpPr>
              <a:spLocks noChangeArrowheads="1"/>
            </p:cNvSpPr>
            <p:nvPr/>
          </p:nvSpPr>
          <p:spPr bwMode="auto">
            <a:xfrm>
              <a:off x="1180" y="3161"/>
              <a:ext cx="792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9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(a)</a:t>
              </a:r>
              <a:r>
                <a:rPr kumimoji="1" lang="zh-CN" altLang="en-US" sz="19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向上累积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75" name="Rectangle 72"/>
            <p:cNvSpPr>
              <a:spLocks noChangeArrowheads="1"/>
            </p:cNvSpPr>
            <p:nvPr/>
          </p:nvSpPr>
          <p:spPr bwMode="auto">
            <a:xfrm>
              <a:off x="1342" y="3187"/>
              <a:ext cx="0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752" name="Group 73"/>
          <p:cNvGrpSpPr>
            <a:grpSpLocks/>
          </p:cNvGrpSpPr>
          <p:nvPr/>
        </p:nvGrpSpPr>
        <p:grpSpPr bwMode="auto">
          <a:xfrm>
            <a:off x="5797550" y="1933575"/>
            <a:ext cx="4325938" cy="4213225"/>
            <a:chOff x="2984" y="1270"/>
            <a:chExt cx="2720" cy="2465"/>
          </a:xfrm>
        </p:grpSpPr>
        <p:sp>
          <p:nvSpPr>
            <p:cNvPr id="31754" name="Rectangle 74"/>
            <p:cNvSpPr>
              <a:spLocks noChangeArrowheads="1"/>
            </p:cNvSpPr>
            <p:nvPr/>
          </p:nvSpPr>
          <p:spPr bwMode="auto">
            <a:xfrm>
              <a:off x="2984" y="1270"/>
              <a:ext cx="2720" cy="2122"/>
            </a:xfrm>
            <a:prstGeom prst="rect">
              <a:avLst/>
            </a:prstGeom>
            <a:solidFill>
              <a:srgbClr val="FF808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55" name="Rectangle 75"/>
            <p:cNvSpPr>
              <a:spLocks noChangeArrowheads="1"/>
            </p:cNvSpPr>
            <p:nvPr/>
          </p:nvSpPr>
          <p:spPr bwMode="auto">
            <a:xfrm>
              <a:off x="3577" y="1398"/>
              <a:ext cx="1914" cy="1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56" name="Line 76"/>
            <p:cNvSpPr>
              <a:spLocks noChangeShapeType="1"/>
            </p:cNvSpPr>
            <p:nvPr/>
          </p:nvSpPr>
          <p:spPr bwMode="auto">
            <a:xfrm>
              <a:off x="3577" y="2382"/>
              <a:ext cx="19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Line 77"/>
            <p:cNvSpPr>
              <a:spLocks noChangeShapeType="1"/>
            </p:cNvSpPr>
            <p:nvPr/>
          </p:nvSpPr>
          <p:spPr bwMode="auto">
            <a:xfrm>
              <a:off x="3577" y="2050"/>
              <a:ext cx="19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Line 78"/>
            <p:cNvSpPr>
              <a:spLocks noChangeShapeType="1"/>
            </p:cNvSpPr>
            <p:nvPr/>
          </p:nvSpPr>
          <p:spPr bwMode="auto">
            <a:xfrm>
              <a:off x="3577" y="1730"/>
              <a:ext cx="19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Line 79"/>
            <p:cNvSpPr>
              <a:spLocks noChangeShapeType="1"/>
            </p:cNvSpPr>
            <p:nvPr/>
          </p:nvSpPr>
          <p:spPr bwMode="auto">
            <a:xfrm>
              <a:off x="3577" y="1398"/>
              <a:ext cx="19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Rectangle 80"/>
            <p:cNvSpPr>
              <a:spLocks noChangeArrowheads="1"/>
            </p:cNvSpPr>
            <p:nvPr/>
          </p:nvSpPr>
          <p:spPr bwMode="auto">
            <a:xfrm>
              <a:off x="3577" y="1398"/>
              <a:ext cx="1914" cy="1304"/>
            </a:xfrm>
            <a:prstGeom prst="rect">
              <a:avLst/>
            </a:prstGeom>
            <a:noFill/>
            <a:ln w="17463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1" name="Line 81"/>
            <p:cNvSpPr>
              <a:spLocks noChangeShapeType="1"/>
            </p:cNvSpPr>
            <p:nvPr/>
          </p:nvSpPr>
          <p:spPr bwMode="auto">
            <a:xfrm>
              <a:off x="3577" y="1398"/>
              <a:ext cx="1" cy="13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Line 82"/>
            <p:cNvSpPr>
              <a:spLocks noChangeShapeType="1"/>
            </p:cNvSpPr>
            <p:nvPr/>
          </p:nvSpPr>
          <p:spPr bwMode="auto">
            <a:xfrm>
              <a:off x="3577" y="2702"/>
              <a:ext cx="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Line 83"/>
            <p:cNvSpPr>
              <a:spLocks noChangeShapeType="1"/>
            </p:cNvSpPr>
            <p:nvPr/>
          </p:nvSpPr>
          <p:spPr bwMode="auto">
            <a:xfrm>
              <a:off x="3577" y="2382"/>
              <a:ext cx="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Line 84"/>
            <p:cNvSpPr>
              <a:spLocks noChangeShapeType="1"/>
            </p:cNvSpPr>
            <p:nvPr/>
          </p:nvSpPr>
          <p:spPr bwMode="auto">
            <a:xfrm>
              <a:off x="3577" y="2050"/>
              <a:ext cx="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85"/>
            <p:cNvSpPr>
              <a:spLocks noChangeShapeType="1"/>
            </p:cNvSpPr>
            <p:nvPr/>
          </p:nvSpPr>
          <p:spPr bwMode="auto">
            <a:xfrm>
              <a:off x="3577" y="1730"/>
              <a:ext cx="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Line 86"/>
            <p:cNvSpPr>
              <a:spLocks noChangeShapeType="1"/>
            </p:cNvSpPr>
            <p:nvPr/>
          </p:nvSpPr>
          <p:spPr bwMode="auto">
            <a:xfrm>
              <a:off x="3577" y="1398"/>
              <a:ext cx="3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87"/>
            <p:cNvSpPr>
              <a:spLocks noChangeShapeType="1"/>
            </p:cNvSpPr>
            <p:nvPr/>
          </p:nvSpPr>
          <p:spPr bwMode="auto">
            <a:xfrm>
              <a:off x="3577" y="2702"/>
              <a:ext cx="19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Line 88"/>
            <p:cNvSpPr>
              <a:spLocks noChangeShapeType="1"/>
            </p:cNvSpPr>
            <p:nvPr/>
          </p:nvSpPr>
          <p:spPr bwMode="auto">
            <a:xfrm flipV="1">
              <a:off x="3577" y="2663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Line 89"/>
            <p:cNvSpPr>
              <a:spLocks noChangeShapeType="1"/>
            </p:cNvSpPr>
            <p:nvPr/>
          </p:nvSpPr>
          <p:spPr bwMode="auto">
            <a:xfrm flipV="1">
              <a:off x="4059" y="2663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0" name="Line 90"/>
            <p:cNvSpPr>
              <a:spLocks noChangeShapeType="1"/>
            </p:cNvSpPr>
            <p:nvPr/>
          </p:nvSpPr>
          <p:spPr bwMode="auto">
            <a:xfrm flipV="1">
              <a:off x="4540" y="2663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Line 91"/>
            <p:cNvSpPr>
              <a:spLocks noChangeShapeType="1"/>
            </p:cNvSpPr>
            <p:nvPr/>
          </p:nvSpPr>
          <p:spPr bwMode="auto">
            <a:xfrm flipV="1">
              <a:off x="5010" y="2663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92"/>
            <p:cNvSpPr>
              <a:spLocks noChangeShapeType="1"/>
            </p:cNvSpPr>
            <p:nvPr/>
          </p:nvSpPr>
          <p:spPr bwMode="auto">
            <a:xfrm flipV="1">
              <a:off x="5491" y="2663"/>
              <a:ext cx="1" cy="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93"/>
            <p:cNvSpPr>
              <a:spLocks noChangeShapeType="1"/>
            </p:cNvSpPr>
            <p:nvPr/>
          </p:nvSpPr>
          <p:spPr bwMode="auto">
            <a:xfrm>
              <a:off x="3577" y="1730"/>
              <a:ext cx="482" cy="77"/>
            </a:xfrm>
            <a:prstGeom prst="line">
              <a:avLst/>
            </a:prstGeom>
            <a:noFill/>
            <a:ln w="3492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94"/>
            <p:cNvSpPr>
              <a:spLocks noChangeShapeType="1"/>
            </p:cNvSpPr>
            <p:nvPr/>
          </p:nvSpPr>
          <p:spPr bwMode="auto">
            <a:xfrm>
              <a:off x="4059" y="1807"/>
              <a:ext cx="481" cy="345"/>
            </a:xfrm>
            <a:prstGeom prst="line">
              <a:avLst/>
            </a:prstGeom>
            <a:noFill/>
            <a:ln w="3492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Line 95"/>
            <p:cNvSpPr>
              <a:spLocks noChangeShapeType="1"/>
            </p:cNvSpPr>
            <p:nvPr/>
          </p:nvSpPr>
          <p:spPr bwMode="auto">
            <a:xfrm>
              <a:off x="4540" y="2152"/>
              <a:ext cx="470" cy="307"/>
            </a:xfrm>
            <a:prstGeom prst="line">
              <a:avLst/>
            </a:prstGeom>
            <a:noFill/>
            <a:ln w="3492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6" name="Line 96"/>
            <p:cNvSpPr>
              <a:spLocks noChangeShapeType="1"/>
            </p:cNvSpPr>
            <p:nvPr/>
          </p:nvSpPr>
          <p:spPr bwMode="auto">
            <a:xfrm>
              <a:off x="5010" y="2459"/>
              <a:ext cx="481" cy="140"/>
            </a:xfrm>
            <a:prstGeom prst="line">
              <a:avLst/>
            </a:prstGeom>
            <a:noFill/>
            <a:ln w="3492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Oval 97"/>
            <p:cNvSpPr>
              <a:spLocks noChangeArrowheads="1"/>
            </p:cNvSpPr>
            <p:nvPr/>
          </p:nvSpPr>
          <p:spPr bwMode="auto">
            <a:xfrm>
              <a:off x="3544" y="1692"/>
              <a:ext cx="56" cy="64"/>
            </a:xfrm>
            <a:prstGeom prst="ellipse">
              <a:avLst/>
            </a:prstGeom>
            <a:solidFill>
              <a:srgbClr val="FFFF00"/>
            </a:solidFill>
            <a:ln w="1746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78" name="Oval 98"/>
            <p:cNvSpPr>
              <a:spLocks noChangeArrowheads="1"/>
            </p:cNvSpPr>
            <p:nvPr/>
          </p:nvSpPr>
          <p:spPr bwMode="auto">
            <a:xfrm>
              <a:off x="4025" y="1769"/>
              <a:ext cx="56" cy="63"/>
            </a:xfrm>
            <a:prstGeom prst="ellipse">
              <a:avLst/>
            </a:prstGeom>
            <a:solidFill>
              <a:srgbClr val="FFFF00"/>
            </a:solidFill>
            <a:ln w="1746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79" name="Oval 99"/>
            <p:cNvSpPr>
              <a:spLocks noChangeArrowheads="1"/>
            </p:cNvSpPr>
            <p:nvPr/>
          </p:nvSpPr>
          <p:spPr bwMode="auto">
            <a:xfrm>
              <a:off x="4506" y="2114"/>
              <a:ext cx="56" cy="64"/>
            </a:xfrm>
            <a:prstGeom prst="ellipse">
              <a:avLst/>
            </a:prstGeom>
            <a:solidFill>
              <a:srgbClr val="FFFF00"/>
            </a:solidFill>
            <a:ln w="1746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0" name="Oval 100"/>
            <p:cNvSpPr>
              <a:spLocks noChangeArrowheads="1"/>
            </p:cNvSpPr>
            <p:nvPr/>
          </p:nvSpPr>
          <p:spPr bwMode="auto">
            <a:xfrm>
              <a:off x="4976" y="2420"/>
              <a:ext cx="56" cy="64"/>
            </a:xfrm>
            <a:prstGeom prst="ellipse">
              <a:avLst/>
            </a:prstGeom>
            <a:solidFill>
              <a:srgbClr val="FFFF00"/>
            </a:solidFill>
            <a:ln w="1746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1" name="Oval 101"/>
            <p:cNvSpPr>
              <a:spLocks noChangeArrowheads="1"/>
            </p:cNvSpPr>
            <p:nvPr/>
          </p:nvSpPr>
          <p:spPr bwMode="auto">
            <a:xfrm>
              <a:off x="5458" y="2561"/>
              <a:ext cx="56" cy="64"/>
            </a:xfrm>
            <a:prstGeom prst="ellipse">
              <a:avLst/>
            </a:prstGeom>
            <a:solidFill>
              <a:srgbClr val="FFFF00"/>
            </a:solidFill>
            <a:ln w="1746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2" name="Rectangle 102"/>
            <p:cNvSpPr>
              <a:spLocks noChangeArrowheads="1"/>
            </p:cNvSpPr>
            <p:nvPr/>
          </p:nvSpPr>
          <p:spPr bwMode="auto">
            <a:xfrm>
              <a:off x="4159" y="1717"/>
              <a:ext cx="224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276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3" name="Rectangle 103"/>
            <p:cNvSpPr>
              <a:spLocks noChangeArrowheads="1"/>
            </p:cNvSpPr>
            <p:nvPr/>
          </p:nvSpPr>
          <p:spPr bwMode="auto">
            <a:xfrm>
              <a:off x="4642" y="2063"/>
              <a:ext cx="22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168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4" name="Rectangle 104"/>
            <p:cNvSpPr>
              <a:spLocks noChangeArrowheads="1"/>
            </p:cNvSpPr>
            <p:nvPr/>
          </p:nvSpPr>
          <p:spPr bwMode="auto">
            <a:xfrm>
              <a:off x="5232" y="2536"/>
              <a:ext cx="15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5" name="Rectangle 105"/>
            <p:cNvSpPr>
              <a:spLocks noChangeArrowheads="1"/>
            </p:cNvSpPr>
            <p:nvPr/>
          </p:nvSpPr>
          <p:spPr bwMode="auto">
            <a:xfrm>
              <a:off x="3634" y="1794"/>
              <a:ext cx="22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6" name="Rectangle 106"/>
            <p:cNvSpPr>
              <a:spLocks noChangeArrowheads="1"/>
            </p:cNvSpPr>
            <p:nvPr/>
          </p:nvSpPr>
          <p:spPr bwMode="auto">
            <a:xfrm>
              <a:off x="5122" y="2331"/>
              <a:ext cx="15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7" name="Rectangle 107"/>
            <p:cNvSpPr>
              <a:spLocks noChangeArrowheads="1"/>
            </p:cNvSpPr>
            <p:nvPr/>
          </p:nvSpPr>
          <p:spPr bwMode="auto">
            <a:xfrm>
              <a:off x="3421" y="2612"/>
              <a:ext cx="75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8" name="Rectangle 108"/>
            <p:cNvSpPr>
              <a:spLocks noChangeArrowheads="1"/>
            </p:cNvSpPr>
            <p:nvPr/>
          </p:nvSpPr>
          <p:spPr bwMode="auto">
            <a:xfrm>
              <a:off x="3287" y="2293"/>
              <a:ext cx="22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9" name="Rectangle 109"/>
            <p:cNvSpPr>
              <a:spLocks noChangeArrowheads="1"/>
            </p:cNvSpPr>
            <p:nvPr/>
          </p:nvSpPr>
          <p:spPr bwMode="auto">
            <a:xfrm>
              <a:off x="3287" y="1960"/>
              <a:ext cx="225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0" name="Rectangle 110"/>
            <p:cNvSpPr>
              <a:spLocks noChangeArrowheads="1"/>
            </p:cNvSpPr>
            <p:nvPr/>
          </p:nvSpPr>
          <p:spPr bwMode="auto">
            <a:xfrm>
              <a:off x="3287" y="1641"/>
              <a:ext cx="22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1" name="Rectangle 111"/>
            <p:cNvSpPr>
              <a:spLocks noChangeArrowheads="1"/>
            </p:cNvSpPr>
            <p:nvPr/>
          </p:nvSpPr>
          <p:spPr bwMode="auto">
            <a:xfrm>
              <a:off x="3287" y="1308"/>
              <a:ext cx="225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400</a:t>
              </a:r>
              <a:endParaRPr kumimoji="1" lang="en-US" altLang="zh-CN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2" name="Rectangle 112"/>
            <p:cNvSpPr>
              <a:spLocks noChangeArrowheads="1"/>
            </p:cNvSpPr>
            <p:nvPr/>
          </p:nvSpPr>
          <p:spPr bwMode="auto">
            <a:xfrm>
              <a:off x="3443" y="2817"/>
              <a:ext cx="37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3" name="Rectangle 113"/>
            <p:cNvSpPr>
              <a:spLocks noChangeArrowheads="1"/>
            </p:cNvSpPr>
            <p:nvPr/>
          </p:nvSpPr>
          <p:spPr bwMode="auto">
            <a:xfrm>
              <a:off x="3477" y="2842"/>
              <a:ext cx="29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4" name="Rectangle 114"/>
            <p:cNvSpPr>
              <a:spLocks noChangeArrowheads="1"/>
            </p:cNvSpPr>
            <p:nvPr/>
          </p:nvSpPr>
          <p:spPr bwMode="auto">
            <a:xfrm>
              <a:off x="3399" y="3034"/>
              <a:ext cx="44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5" name="Rectangle 115"/>
            <p:cNvSpPr>
              <a:spLocks noChangeArrowheads="1"/>
            </p:cNvSpPr>
            <p:nvPr/>
          </p:nvSpPr>
          <p:spPr bwMode="auto">
            <a:xfrm>
              <a:off x="3857" y="2817"/>
              <a:ext cx="38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6" name="Rectangle 116"/>
            <p:cNvSpPr>
              <a:spLocks noChangeArrowheads="1"/>
            </p:cNvSpPr>
            <p:nvPr/>
          </p:nvSpPr>
          <p:spPr bwMode="auto">
            <a:xfrm>
              <a:off x="3891" y="2842"/>
              <a:ext cx="448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7" name="Rectangle 117"/>
            <p:cNvSpPr>
              <a:spLocks noChangeArrowheads="1"/>
            </p:cNvSpPr>
            <p:nvPr/>
          </p:nvSpPr>
          <p:spPr bwMode="auto">
            <a:xfrm>
              <a:off x="4406" y="2817"/>
              <a:ext cx="37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8" name="Rectangle 118"/>
            <p:cNvSpPr>
              <a:spLocks noChangeArrowheads="1"/>
            </p:cNvSpPr>
            <p:nvPr/>
          </p:nvSpPr>
          <p:spPr bwMode="auto">
            <a:xfrm>
              <a:off x="4439" y="2842"/>
              <a:ext cx="29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一般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99" name="Rectangle 119"/>
            <p:cNvSpPr>
              <a:spLocks noChangeArrowheads="1"/>
            </p:cNvSpPr>
            <p:nvPr/>
          </p:nvSpPr>
          <p:spPr bwMode="auto">
            <a:xfrm>
              <a:off x="4876" y="2817"/>
              <a:ext cx="38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0" name="Rectangle 120"/>
            <p:cNvSpPr>
              <a:spLocks noChangeArrowheads="1"/>
            </p:cNvSpPr>
            <p:nvPr/>
          </p:nvSpPr>
          <p:spPr bwMode="auto">
            <a:xfrm>
              <a:off x="4909" y="2842"/>
              <a:ext cx="30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1" name="Rectangle 121"/>
            <p:cNvSpPr>
              <a:spLocks noChangeArrowheads="1"/>
            </p:cNvSpPr>
            <p:nvPr/>
          </p:nvSpPr>
          <p:spPr bwMode="auto">
            <a:xfrm>
              <a:off x="5357" y="2817"/>
              <a:ext cx="38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2" name="Rectangle 122"/>
            <p:cNvSpPr>
              <a:spLocks noChangeArrowheads="1"/>
            </p:cNvSpPr>
            <p:nvPr/>
          </p:nvSpPr>
          <p:spPr bwMode="auto">
            <a:xfrm>
              <a:off x="5391" y="2842"/>
              <a:ext cx="29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3" name="Rectangle 123"/>
            <p:cNvSpPr>
              <a:spLocks noChangeArrowheads="1"/>
            </p:cNvSpPr>
            <p:nvPr/>
          </p:nvSpPr>
          <p:spPr bwMode="auto">
            <a:xfrm>
              <a:off x="5379" y="3034"/>
              <a:ext cx="29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4" name="Rectangle 124"/>
            <p:cNvSpPr>
              <a:spLocks noChangeArrowheads="1"/>
            </p:cNvSpPr>
            <p:nvPr/>
          </p:nvSpPr>
          <p:spPr bwMode="auto">
            <a:xfrm>
              <a:off x="2984" y="1270"/>
              <a:ext cx="2720" cy="212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05" name="Rectangle 125"/>
            <p:cNvSpPr>
              <a:spLocks noChangeArrowheads="1"/>
            </p:cNvSpPr>
            <p:nvPr/>
          </p:nvSpPr>
          <p:spPr bwMode="auto">
            <a:xfrm>
              <a:off x="3062" y="1385"/>
              <a:ext cx="247" cy="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06" name="Rectangle 126"/>
            <p:cNvSpPr>
              <a:spLocks noChangeArrowheads="1"/>
            </p:cNvSpPr>
            <p:nvPr/>
          </p:nvSpPr>
          <p:spPr bwMode="auto">
            <a:xfrm>
              <a:off x="3118" y="1436"/>
              <a:ext cx="15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7" name="Rectangle 127"/>
            <p:cNvSpPr>
              <a:spLocks noChangeArrowheads="1"/>
            </p:cNvSpPr>
            <p:nvPr/>
          </p:nvSpPr>
          <p:spPr bwMode="auto">
            <a:xfrm>
              <a:off x="3118" y="1615"/>
              <a:ext cx="15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8" name="Rectangle 128"/>
            <p:cNvSpPr>
              <a:spLocks noChangeArrowheads="1"/>
            </p:cNvSpPr>
            <p:nvPr/>
          </p:nvSpPr>
          <p:spPr bwMode="auto">
            <a:xfrm>
              <a:off x="3118" y="1794"/>
              <a:ext cx="15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户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09" name="Rectangle 129"/>
            <p:cNvSpPr>
              <a:spLocks noChangeArrowheads="1"/>
            </p:cNvSpPr>
            <p:nvPr/>
          </p:nvSpPr>
          <p:spPr bwMode="auto">
            <a:xfrm>
              <a:off x="3118" y="1973"/>
              <a:ext cx="15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10" name="Rectangle 130"/>
            <p:cNvSpPr>
              <a:spLocks noChangeArrowheads="1"/>
            </p:cNvSpPr>
            <p:nvPr/>
          </p:nvSpPr>
          <p:spPr bwMode="auto">
            <a:xfrm>
              <a:off x="2984" y="2139"/>
              <a:ext cx="45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11" name="Rectangle 131"/>
            <p:cNvSpPr>
              <a:spLocks noChangeArrowheads="1"/>
            </p:cNvSpPr>
            <p:nvPr/>
          </p:nvSpPr>
          <p:spPr bwMode="auto">
            <a:xfrm>
              <a:off x="3018" y="2190"/>
              <a:ext cx="44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（户）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12" name="Rectangle 132"/>
            <p:cNvSpPr>
              <a:spLocks noChangeArrowheads="1"/>
            </p:cNvSpPr>
            <p:nvPr/>
          </p:nvSpPr>
          <p:spPr bwMode="auto">
            <a:xfrm>
              <a:off x="4047" y="3149"/>
              <a:ext cx="829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13" name="Rectangle 133"/>
            <p:cNvSpPr>
              <a:spLocks noChangeArrowheads="1"/>
            </p:cNvSpPr>
            <p:nvPr/>
          </p:nvSpPr>
          <p:spPr bwMode="auto">
            <a:xfrm>
              <a:off x="4101" y="3175"/>
              <a:ext cx="78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(b)</a:t>
              </a:r>
              <a:r>
                <a:rPr kumimoji="1" lang="zh-CN" altLang="en-US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向下累积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14" name="Rectangle 134"/>
            <p:cNvSpPr>
              <a:spLocks noChangeArrowheads="1"/>
            </p:cNvSpPr>
            <p:nvPr/>
          </p:nvSpPr>
          <p:spPr bwMode="auto">
            <a:xfrm>
              <a:off x="4260" y="3200"/>
              <a:ext cx="0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7479" name="Text Box 135"/>
          <p:cNvSpPr txBox="1">
            <a:spLocks noChangeArrowheads="1"/>
          </p:cNvSpPr>
          <p:nvPr/>
        </p:nvSpPr>
        <p:spPr bwMode="auto">
          <a:xfrm>
            <a:off x="2138363" y="5761038"/>
            <a:ext cx="6656387" cy="4572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outerShdw dist="81320" dir="2319588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甲城市家庭对住房状况评价的累积频数分布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6488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顺序数据的整理与图示</a:t>
            </a:r>
          </a:p>
        </p:txBody>
      </p:sp>
      <p:sp>
        <p:nvSpPr>
          <p:cNvPr id="3277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pic>
        <p:nvPicPr>
          <p:cNvPr id="3277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6710363" y="284163"/>
            <a:ext cx="3144837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圆角矩形 6"/>
          <p:cNvSpPr>
            <a:spLocks noChangeArrowheads="1"/>
          </p:cNvSpPr>
          <p:nvPr/>
        </p:nvSpPr>
        <p:spPr bwMode="auto">
          <a:xfrm>
            <a:off x="973138" y="1244600"/>
            <a:ext cx="2471737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32774" name="文本框 7"/>
          <p:cNvSpPr txBox="1">
            <a:spLocks noChangeArrowheads="1"/>
          </p:cNvSpPr>
          <p:nvPr/>
        </p:nvSpPr>
        <p:spPr bwMode="auto">
          <a:xfrm>
            <a:off x="787400" y="1166813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环形图</a:t>
            </a: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774700" y="2189163"/>
            <a:ext cx="10272713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环形图中间有一个“空洞”，样本或总体中的每一部分数据用环中的一段表示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与饼图类似，但又有区别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饼图只能显示一个总体各部分所占的比例</a:t>
            </a:r>
            <a:endParaRPr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环形图则可以同时绘制多个样本或总体的数据系列，每一个样本或总体的数据系列为一个环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用于结构比较研究 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用于展示分类和顺序数据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834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2.2.2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分类数据的整理与图示</a:t>
            </a:r>
          </a:p>
        </p:txBody>
      </p:sp>
      <p:sp>
        <p:nvSpPr>
          <p:cNvPr id="3379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379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6757988" y="295275"/>
            <a:ext cx="314483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圆角矩形 6"/>
          <p:cNvSpPr>
            <a:spLocks noChangeArrowheads="1"/>
          </p:cNvSpPr>
          <p:nvPr/>
        </p:nvSpPr>
        <p:spPr bwMode="auto">
          <a:xfrm>
            <a:off x="1076325" y="974725"/>
            <a:ext cx="2441575" cy="546100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33798" name="文本框 7"/>
          <p:cNvSpPr txBox="1">
            <a:spLocks noChangeArrowheads="1"/>
          </p:cNvSpPr>
          <p:nvPr/>
        </p:nvSpPr>
        <p:spPr bwMode="auto">
          <a:xfrm>
            <a:off x="881063" y="969963"/>
            <a:ext cx="2797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defTabSz="1216025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defTabSz="1216025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环形图</a:t>
            </a:r>
          </a:p>
        </p:txBody>
      </p:sp>
      <p:grpSp>
        <p:nvGrpSpPr>
          <p:cNvPr id="33799" name="Group 9"/>
          <p:cNvGrpSpPr>
            <a:grpSpLocks/>
          </p:cNvGrpSpPr>
          <p:nvPr/>
        </p:nvGrpSpPr>
        <p:grpSpPr bwMode="auto">
          <a:xfrm>
            <a:off x="1063625" y="1782763"/>
            <a:ext cx="8118475" cy="4921250"/>
            <a:chOff x="480" y="1056"/>
            <a:chExt cx="4896" cy="2976"/>
          </a:xfrm>
        </p:grpSpPr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480" y="1056"/>
              <a:ext cx="4896" cy="29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801" name="Rectangle 11"/>
            <p:cNvSpPr>
              <a:spLocks noChangeArrowheads="1"/>
            </p:cNvSpPr>
            <p:nvPr/>
          </p:nvSpPr>
          <p:spPr bwMode="auto">
            <a:xfrm>
              <a:off x="528" y="1104"/>
              <a:ext cx="4792" cy="2896"/>
            </a:xfrm>
            <a:prstGeom prst="rect">
              <a:avLst/>
            </a:prstGeom>
            <a:solidFill>
              <a:srgbClr val="00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3802" name="Group 12"/>
            <p:cNvGrpSpPr>
              <a:grpSpLocks/>
            </p:cNvGrpSpPr>
            <p:nvPr/>
          </p:nvGrpSpPr>
          <p:grpSpPr bwMode="auto">
            <a:xfrm>
              <a:off x="816" y="1152"/>
              <a:ext cx="2644" cy="2473"/>
              <a:chOff x="811" y="1120"/>
              <a:chExt cx="2644" cy="2473"/>
            </a:xfrm>
          </p:grpSpPr>
          <p:sp>
            <p:nvSpPr>
              <p:cNvPr id="33823" name="Freeform 13"/>
              <p:cNvSpPr>
                <a:spLocks/>
              </p:cNvSpPr>
              <p:nvPr/>
            </p:nvSpPr>
            <p:spPr bwMode="auto">
              <a:xfrm>
                <a:off x="2133" y="1428"/>
                <a:ext cx="482" cy="384"/>
              </a:xfrm>
              <a:custGeom>
                <a:avLst/>
                <a:gdLst>
                  <a:gd name="T0" fmla="*/ 0 w 482"/>
                  <a:gd name="T1" fmla="*/ 0 h 384"/>
                  <a:gd name="T2" fmla="*/ 13 w 482"/>
                  <a:gd name="T3" fmla="*/ 0 h 384"/>
                  <a:gd name="T4" fmla="*/ 27 w 482"/>
                  <a:gd name="T5" fmla="*/ 0 h 384"/>
                  <a:gd name="T6" fmla="*/ 55 w 482"/>
                  <a:gd name="T7" fmla="*/ 0 h 384"/>
                  <a:gd name="T8" fmla="*/ 68 w 482"/>
                  <a:gd name="T9" fmla="*/ 0 h 384"/>
                  <a:gd name="T10" fmla="*/ 82 w 482"/>
                  <a:gd name="T11" fmla="*/ 0 h 384"/>
                  <a:gd name="T12" fmla="*/ 96 w 482"/>
                  <a:gd name="T13" fmla="*/ 0 h 384"/>
                  <a:gd name="T14" fmla="*/ 124 w 482"/>
                  <a:gd name="T15" fmla="*/ 0 h 384"/>
                  <a:gd name="T16" fmla="*/ 137 w 482"/>
                  <a:gd name="T17" fmla="*/ 0 h 384"/>
                  <a:gd name="T18" fmla="*/ 151 w 482"/>
                  <a:gd name="T19" fmla="*/ 12 h 384"/>
                  <a:gd name="T20" fmla="*/ 165 w 482"/>
                  <a:gd name="T21" fmla="*/ 12 h 384"/>
                  <a:gd name="T22" fmla="*/ 179 w 482"/>
                  <a:gd name="T23" fmla="*/ 12 h 384"/>
                  <a:gd name="T24" fmla="*/ 206 w 482"/>
                  <a:gd name="T25" fmla="*/ 12 h 384"/>
                  <a:gd name="T26" fmla="*/ 220 w 482"/>
                  <a:gd name="T27" fmla="*/ 25 h 384"/>
                  <a:gd name="T28" fmla="*/ 234 w 482"/>
                  <a:gd name="T29" fmla="*/ 25 h 384"/>
                  <a:gd name="T30" fmla="*/ 247 w 482"/>
                  <a:gd name="T31" fmla="*/ 25 h 384"/>
                  <a:gd name="T32" fmla="*/ 275 w 482"/>
                  <a:gd name="T33" fmla="*/ 38 h 384"/>
                  <a:gd name="T34" fmla="*/ 289 w 482"/>
                  <a:gd name="T35" fmla="*/ 38 h 384"/>
                  <a:gd name="T36" fmla="*/ 303 w 482"/>
                  <a:gd name="T37" fmla="*/ 38 h 384"/>
                  <a:gd name="T38" fmla="*/ 316 w 482"/>
                  <a:gd name="T39" fmla="*/ 51 h 384"/>
                  <a:gd name="T40" fmla="*/ 330 w 482"/>
                  <a:gd name="T41" fmla="*/ 51 h 384"/>
                  <a:gd name="T42" fmla="*/ 358 w 482"/>
                  <a:gd name="T43" fmla="*/ 64 h 384"/>
                  <a:gd name="T44" fmla="*/ 371 w 482"/>
                  <a:gd name="T45" fmla="*/ 64 h 384"/>
                  <a:gd name="T46" fmla="*/ 385 w 482"/>
                  <a:gd name="T47" fmla="*/ 76 h 384"/>
                  <a:gd name="T48" fmla="*/ 399 w 482"/>
                  <a:gd name="T49" fmla="*/ 76 h 384"/>
                  <a:gd name="T50" fmla="*/ 413 w 482"/>
                  <a:gd name="T51" fmla="*/ 89 h 384"/>
                  <a:gd name="T52" fmla="*/ 427 w 482"/>
                  <a:gd name="T53" fmla="*/ 89 h 384"/>
                  <a:gd name="T54" fmla="*/ 440 w 482"/>
                  <a:gd name="T55" fmla="*/ 102 h 384"/>
                  <a:gd name="T56" fmla="*/ 468 w 482"/>
                  <a:gd name="T57" fmla="*/ 102 h 384"/>
                  <a:gd name="T58" fmla="*/ 482 w 482"/>
                  <a:gd name="T59" fmla="*/ 115 h 384"/>
                  <a:gd name="T60" fmla="*/ 316 w 482"/>
                  <a:gd name="T61" fmla="*/ 384 h 384"/>
                  <a:gd name="T62" fmla="*/ 303 w 482"/>
                  <a:gd name="T63" fmla="*/ 371 h 384"/>
                  <a:gd name="T64" fmla="*/ 303 w 482"/>
                  <a:gd name="T65" fmla="*/ 371 h 384"/>
                  <a:gd name="T66" fmla="*/ 289 w 482"/>
                  <a:gd name="T67" fmla="*/ 371 h 384"/>
                  <a:gd name="T68" fmla="*/ 275 w 482"/>
                  <a:gd name="T69" fmla="*/ 358 h 384"/>
                  <a:gd name="T70" fmla="*/ 261 w 482"/>
                  <a:gd name="T71" fmla="*/ 358 h 384"/>
                  <a:gd name="T72" fmla="*/ 261 w 482"/>
                  <a:gd name="T73" fmla="*/ 358 h 384"/>
                  <a:gd name="T74" fmla="*/ 247 w 482"/>
                  <a:gd name="T75" fmla="*/ 346 h 384"/>
                  <a:gd name="T76" fmla="*/ 234 w 482"/>
                  <a:gd name="T77" fmla="*/ 346 h 384"/>
                  <a:gd name="T78" fmla="*/ 220 w 482"/>
                  <a:gd name="T79" fmla="*/ 346 h 384"/>
                  <a:gd name="T80" fmla="*/ 206 w 482"/>
                  <a:gd name="T81" fmla="*/ 333 h 384"/>
                  <a:gd name="T82" fmla="*/ 206 w 482"/>
                  <a:gd name="T83" fmla="*/ 333 h 384"/>
                  <a:gd name="T84" fmla="*/ 192 w 482"/>
                  <a:gd name="T85" fmla="*/ 333 h 384"/>
                  <a:gd name="T86" fmla="*/ 179 w 482"/>
                  <a:gd name="T87" fmla="*/ 333 h 384"/>
                  <a:gd name="T88" fmla="*/ 165 w 482"/>
                  <a:gd name="T89" fmla="*/ 320 h 384"/>
                  <a:gd name="T90" fmla="*/ 151 w 482"/>
                  <a:gd name="T91" fmla="*/ 320 h 384"/>
                  <a:gd name="T92" fmla="*/ 151 w 482"/>
                  <a:gd name="T93" fmla="*/ 320 h 384"/>
                  <a:gd name="T94" fmla="*/ 137 w 482"/>
                  <a:gd name="T95" fmla="*/ 320 h 384"/>
                  <a:gd name="T96" fmla="*/ 124 w 482"/>
                  <a:gd name="T97" fmla="*/ 320 h 384"/>
                  <a:gd name="T98" fmla="*/ 110 w 482"/>
                  <a:gd name="T99" fmla="*/ 307 h 384"/>
                  <a:gd name="T100" fmla="*/ 96 w 482"/>
                  <a:gd name="T101" fmla="*/ 307 h 384"/>
                  <a:gd name="T102" fmla="*/ 82 w 482"/>
                  <a:gd name="T103" fmla="*/ 307 h 384"/>
                  <a:gd name="T104" fmla="*/ 82 w 482"/>
                  <a:gd name="T105" fmla="*/ 307 h 384"/>
                  <a:gd name="T106" fmla="*/ 68 w 482"/>
                  <a:gd name="T107" fmla="*/ 307 h 384"/>
                  <a:gd name="T108" fmla="*/ 55 w 482"/>
                  <a:gd name="T109" fmla="*/ 307 h 384"/>
                  <a:gd name="T110" fmla="*/ 41 w 482"/>
                  <a:gd name="T111" fmla="*/ 307 h 384"/>
                  <a:gd name="T112" fmla="*/ 27 w 482"/>
                  <a:gd name="T113" fmla="*/ 307 h 384"/>
                  <a:gd name="T114" fmla="*/ 13 w 482"/>
                  <a:gd name="T115" fmla="*/ 307 h 384"/>
                  <a:gd name="T116" fmla="*/ 13 w 482"/>
                  <a:gd name="T117" fmla="*/ 307 h 384"/>
                  <a:gd name="T118" fmla="*/ 0 w 482"/>
                  <a:gd name="T119" fmla="*/ 307 h 384"/>
                  <a:gd name="T120" fmla="*/ 0 w 482"/>
                  <a:gd name="T121" fmla="*/ 0 h 3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82"/>
                  <a:gd name="T184" fmla="*/ 0 h 384"/>
                  <a:gd name="T185" fmla="*/ 482 w 482"/>
                  <a:gd name="T186" fmla="*/ 384 h 3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82" h="384">
                    <a:moveTo>
                      <a:pt x="0" y="0"/>
                    </a:moveTo>
                    <a:lnTo>
                      <a:pt x="13" y="0"/>
                    </a:lnTo>
                    <a:lnTo>
                      <a:pt x="27" y="0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2" y="0"/>
                    </a:lnTo>
                    <a:lnTo>
                      <a:pt x="96" y="0"/>
                    </a:lnTo>
                    <a:lnTo>
                      <a:pt x="124" y="0"/>
                    </a:lnTo>
                    <a:lnTo>
                      <a:pt x="137" y="0"/>
                    </a:lnTo>
                    <a:lnTo>
                      <a:pt x="151" y="12"/>
                    </a:lnTo>
                    <a:lnTo>
                      <a:pt x="165" y="12"/>
                    </a:lnTo>
                    <a:lnTo>
                      <a:pt x="179" y="12"/>
                    </a:lnTo>
                    <a:lnTo>
                      <a:pt x="206" y="12"/>
                    </a:lnTo>
                    <a:lnTo>
                      <a:pt x="220" y="25"/>
                    </a:lnTo>
                    <a:lnTo>
                      <a:pt x="234" y="25"/>
                    </a:lnTo>
                    <a:lnTo>
                      <a:pt x="247" y="25"/>
                    </a:lnTo>
                    <a:lnTo>
                      <a:pt x="275" y="38"/>
                    </a:lnTo>
                    <a:lnTo>
                      <a:pt x="289" y="38"/>
                    </a:lnTo>
                    <a:lnTo>
                      <a:pt x="303" y="38"/>
                    </a:lnTo>
                    <a:lnTo>
                      <a:pt x="316" y="51"/>
                    </a:lnTo>
                    <a:lnTo>
                      <a:pt x="330" y="51"/>
                    </a:lnTo>
                    <a:lnTo>
                      <a:pt x="358" y="64"/>
                    </a:lnTo>
                    <a:lnTo>
                      <a:pt x="371" y="64"/>
                    </a:lnTo>
                    <a:lnTo>
                      <a:pt x="385" y="76"/>
                    </a:lnTo>
                    <a:lnTo>
                      <a:pt x="399" y="76"/>
                    </a:lnTo>
                    <a:lnTo>
                      <a:pt x="413" y="89"/>
                    </a:lnTo>
                    <a:lnTo>
                      <a:pt x="427" y="89"/>
                    </a:lnTo>
                    <a:lnTo>
                      <a:pt x="440" y="102"/>
                    </a:lnTo>
                    <a:lnTo>
                      <a:pt x="468" y="102"/>
                    </a:lnTo>
                    <a:lnTo>
                      <a:pt x="482" y="115"/>
                    </a:lnTo>
                    <a:lnTo>
                      <a:pt x="316" y="384"/>
                    </a:lnTo>
                    <a:lnTo>
                      <a:pt x="303" y="371"/>
                    </a:lnTo>
                    <a:lnTo>
                      <a:pt x="289" y="371"/>
                    </a:lnTo>
                    <a:lnTo>
                      <a:pt x="275" y="358"/>
                    </a:lnTo>
                    <a:lnTo>
                      <a:pt x="261" y="358"/>
                    </a:lnTo>
                    <a:lnTo>
                      <a:pt x="247" y="346"/>
                    </a:lnTo>
                    <a:lnTo>
                      <a:pt x="234" y="346"/>
                    </a:lnTo>
                    <a:lnTo>
                      <a:pt x="220" y="346"/>
                    </a:lnTo>
                    <a:lnTo>
                      <a:pt x="206" y="333"/>
                    </a:lnTo>
                    <a:lnTo>
                      <a:pt x="192" y="333"/>
                    </a:lnTo>
                    <a:lnTo>
                      <a:pt x="179" y="333"/>
                    </a:lnTo>
                    <a:lnTo>
                      <a:pt x="165" y="320"/>
                    </a:lnTo>
                    <a:lnTo>
                      <a:pt x="151" y="320"/>
                    </a:lnTo>
                    <a:lnTo>
                      <a:pt x="137" y="320"/>
                    </a:lnTo>
                    <a:lnTo>
                      <a:pt x="124" y="320"/>
                    </a:lnTo>
                    <a:lnTo>
                      <a:pt x="110" y="307"/>
                    </a:lnTo>
                    <a:lnTo>
                      <a:pt x="96" y="307"/>
                    </a:lnTo>
                    <a:lnTo>
                      <a:pt x="82" y="307"/>
                    </a:lnTo>
                    <a:lnTo>
                      <a:pt x="68" y="307"/>
                    </a:lnTo>
                    <a:lnTo>
                      <a:pt x="55" y="307"/>
                    </a:lnTo>
                    <a:lnTo>
                      <a:pt x="41" y="307"/>
                    </a:lnTo>
                    <a:lnTo>
                      <a:pt x="27" y="307"/>
                    </a:lnTo>
                    <a:lnTo>
                      <a:pt x="13" y="307"/>
                    </a:lnTo>
                    <a:lnTo>
                      <a:pt x="0" y="3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4" name="Freeform 14"/>
              <p:cNvSpPr>
                <a:spLocks/>
              </p:cNvSpPr>
              <p:nvPr/>
            </p:nvSpPr>
            <p:spPr bwMode="auto">
              <a:xfrm>
                <a:off x="2380" y="1543"/>
                <a:ext cx="744" cy="1666"/>
              </a:xfrm>
              <a:custGeom>
                <a:avLst/>
                <a:gdLst>
                  <a:gd name="T0" fmla="*/ 290 w 744"/>
                  <a:gd name="T1" fmla="*/ 26 h 1666"/>
                  <a:gd name="T2" fmla="*/ 359 w 744"/>
                  <a:gd name="T3" fmla="*/ 77 h 1666"/>
                  <a:gd name="T4" fmla="*/ 427 w 744"/>
                  <a:gd name="T5" fmla="*/ 128 h 1666"/>
                  <a:gd name="T6" fmla="*/ 482 w 744"/>
                  <a:gd name="T7" fmla="*/ 192 h 1666"/>
                  <a:gd name="T8" fmla="*/ 538 w 744"/>
                  <a:gd name="T9" fmla="*/ 256 h 1666"/>
                  <a:gd name="T10" fmla="*/ 593 w 744"/>
                  <a:gd name="T11" fmla="*/ 320 h 1666"/>
                  <a:gd name="T12" fmla="*/ 634 w 744"/>
                  <a:gd name="T13" fmla="*/ 384 h 1666"/>
                  <a:gd name="T14" fmla="*/ 675 w 744"/>
                  <a:gd name="T15" fmla="*/ 461 h 1666"/>
                  <a:gd name="T16" fmla="*/ 703 w 744"/>
                  <a:gd name="T17" fmla="*/ 538 h 1666"/>
                  <a:gd name="T18" fmla="*/ 717 w 744"/>
                  <a:gd name="T19" fmla="*/ 615 h 1666"/>
                  <a:gd name="T20" fmla="*/ 730 w 744"/>
                  <a:gd name="T21" fmla="*/ 692 h 1666"/>
                  <a:gd name="T22" fmla="*/ 744 w 744"/>
                  <a:gd name="T23" fmla="*/ 782 h 1666"/>
                  <a:gd name="T24" fmla="*/ 744 w 744"/>
                  <a:gd name="T25" fmla="*/ 858 h 1666"/>
                  <a:gd name="T26" fmla="*/ 730 w 744"/>
                  <a:gd name="T27" fmla="*/ 935 h 1666"/>
                  <a:gd name="T28" fmla="*/ 717 w 744"/>
                  <a:gd name="T29" fmla="*/ 1025 h 1666"/>
                  <a:gd name="T30" fmla="*/ 689 w 744"/>
                  <a:gd name="T31" fmla="*/ 1102 h 1666"/>
                  <a:gd name="T32" fmla="*/ 662 w 744"/>
                  <a:gd name="T33" fmla="*/ 1179 h 1666"/>
                  <a:gd name="T34" fmla="*/ 620 w 744"/>
                  <a:gd name="T35" fmla="*/ 1243 h 1666"/>
                  <a:gd name="T36" fmla="*/ 579 w 744"/>
                  <a:gd name="T37" fmla="*/ 1320 h 1666"/>
                  <a:gd name="T38" fmla="*/ 524 w 744"/>
                  <a:gd name="T39" fmla="*/ 1384 h 1666"/>
                  <a:gd name="T40" fmla="*/ 469 w 744"/>
                  <a:gd name="T41" fmla="*/ 1448 h 1666"/>
                  <a:gd name="T42" fmla="*/ 414 w 744"/>
                  <a:gd name="T43" fmla="*/ 1499 h 1666"/>
                  <a:gd name="T44" fmla="*/ 345 w 744"/>
                  <a:gd name="T45" fmla="*/ 1550 h 1666"/>
                  <a:gd name="T46" fmla="*/ 276 w 744"/>
                  <a:gd name="T47" fmla="*/ 1602 h 1666"/>
                  <a:gd name="T48" fmla="*/ 193 w 744"/>
                  <a:gd name="T49" fmla="*/ 1640 h 1666"/>
                  <a:gd name="T50" fmla="*/ 124 w 744"/>
                  <a:gd name="T51" fmla="*/ 1666 h 1666"/>
                  <a:gd name="T52" fmla="*/ 42 w 744"/>
                  <a:gd name="T53" fmla="*/ 1371 h 1666"/>
                  <a:gd name="T54" fmla="*/ 83 w 744"/>
                  <a:gd name="T55" fmla="*/ 1345 h 1666"/>
                  <a:gd name="T56" fmla="*/ 138 w 744"/>
                  <a:gd name="T57" fmla="*/ 1307 h 1666"/>
                  <a:gd name="T58" fmla="*/ 180 w 744"/>
                  <a:gd name="T59" fmla="*/ 1281 h 1666"/>
                  <a:gd name="T60" fmla="*/ 221 w 744"/>
                  <a:gd name="T61" fmla="*/ 1243 h 1666"/>
                  <a:gd name="T62" fmla="*/ 262 w 744"/>
                  <a:gd name="T63" fmla="*/ 1204 h 1666"/>
                  <a:gd name="T64" fmla="*/ 303 w 744"/>
                  <a:gd name="T65" fmla="*/ 1153 h 1666"/>
                  <a:gd name="T66" fmla="*/ 331 w 744"/>
                  <a:gd name="T67" fmla="*/ 1115 h 1666"/>
                  <a:gd name="T68" fmla="*/ 359 w 744"/>
                  <a:gd name="T69" fmla="*/ 1063 h 1666"/>
                  <a:gd name="T70" fmla="*/ 372 w 744"/>
                  <a:gd name="T71" fmla="*/ 1012 h 1666"/>
                  <a:gd name="T72" fmla="*/ 386 w 744"/>
                  <a:gd name="T73" fmla="*/ 961 h 1666"/>
                  <a:gd name="T74" fmla="*/ 400 w 744"/>
                  <a:gd name="T75" fmla="*/ 910 h 1666"/>
                  <a:gd name="T76" fmla="*/ 414 w 744"/>
                  <a:gd name="T77" fmla="*/ 858 h 1666"/>
                  <a:gd name="T78" fmla="*/ 414 w 744"/>
                  <a:gd name="T79" fmla="*/ 794 h 1666"/>
                  <a:gd name="T80" fmla="*/ 400 w 744"/>
                  <a:gd name="T81" fmla="*/ 743 h 1666"/>
                  <a:gd name="T82" fmla="*/ 400 w 744"/>
                  <a:gd name="T83" fmla="*/ 692 h 1666"/>
                  <a:gd name="T84" fmla="*/ 386 w 744"/>
                  <a:gd name="T85" fmla="*/ 641 h 1666"/>
                  <a:gd name="T86" fmla="*/ 372 w 744"/>
                  <a:gd name="T87" fmla="*/ 589 h 1666"/>
                  <a:gd name="T88" fmla="*/ 345 w 744"/>
                  <a:gd name="T89" fmla="*/ 538 h 1666"/>
                  <a:gd name="T90" fmla="*/ 317 w 744"/>
                  <a:gd name="T91" fmla="*/ 487 h 1666"/>
                  <a:gd name="T92" fmla="*/ 290 w 744"/>
                  <a:gd name="T93" fmla="*/ 448 h 1666"/>
                  <a:gd name="T94" fmla="*/ 248 w 744"/>
                  <a:gd name="T95" fmla="*/ 397 h 1666"/>
                  <a:gd name="T96" fmla="*/ 207 w 744"/>
                  <a:gd name="T97" fmla="*/ 359 h 1666"/>
                  <a:gd name="T98" fmla="*/ 166 w 744"/>
                  <a:gd name="T99" fmla="*/ 333 h 1666"/>
                  <a:gd name="T100" fmla="*/ 124 w 744"/>
                  <a:gd name="T101" fmla="*/ 295 h 1666"/>
                  <a:gd name="T102" fmla="*/ 69 w 744"/>
                  <a:gd name="T103" fmla="*/ 269 h 166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44"/>
                  <a:gd name="T157" fmla="*/ 0 h 1666"/>
                  <a:gd name="T158" fmla="*/ 744 w 744"/>
                  <a:gd name="T159" fmla="*/ 1666 h 166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44" h="1666">
                    <a:moveTo>
                      <a:pt x="235" y="0"/>
                    </a:moveTo>
                    <a:lnTo>
                      <a:pt x="248" y="0"/>
                    </a:lnTo>
                    <a:lnTo>
                      <a:pt x="262" y="13"/>
                    </a:lnTo>
                    <a:lnTo>
                      <a:pt x="276" y="26"/>
                    </a:lnTo>
                    <a:lnTo>
                      <a:pt x="290" y="26"/>
                    </a:lnTo>
                    <a:lnTo>
                      <a:pt x="303" y="38"/>
                    </a:lnTo>
                    <a:lnTo>
                      <a:pt x="317" y="51"/>
                    </a:lnTo>
                    <a:lnTo>
                      <a:pt x="331" y="64"/>
                    </a:lnTo>
                    <a:lnTo>
                      <a:pt x="345" y="64"/>
                    </a:lnTo>
                    <a:lnTo>
                      <a:pt x="359" y="77"/>
                    </a:lnTo>
                    <a:lnTo>
                      <a:pt x="372" y="90"/>
                    </a:lnTo>
                    <a:lnTo>
                      <a:pt x="386" y="102"/>
                    </a:lnTo>
                    <a:lnTo>
                      <a:pt x="400" y="115"/>
                    </a:lnTo>
                    <a:lnTo>
                      <a:pt x="414" y="115"/>
                    </a:lnTo>
                    <a:lnTo>
                      <a:pt x="427" y="128"/>
                    </a:lnTo>
                    <a:lnTo>
                      <a:pt x="441" y="141"/>
                    </a:lnTo>
                    <a:lnTo>
                      <a:pt x="455" y="154"/>
                    </a:lnTo>
                    <a:lnTo>
                      <a:pt x="469" y="166"/>
                    </a:lnTo>
                    <a:lnTo>
                      <a:pt x="469" y="179"/>
                    </a:lnTo>
                    <a:lnTo>
                      <a:pt x="482" y="192"/>
                    </a:lnTo>
                    <a:lnTo>
                      <a:pt x="496" y="205"/>
                    </a:lnTo>
                    <a:lnTo>
                      <a:pt x="510" y="218"/>
                    </a:lnTo>
                    <a:lnTo>
                      <a:pt x="524" y="231"/>
                    </a:lnTo>
                    <a:lnTo>
                      <a:pt x="524" y="243"/>
                    </a:lnTo>
                    <a:lnTo>
                      <a:pt x="538" y="256"/>
                    </a:lnTo>
                    <a:lnTo>
                      <a:pt x="551" y="269"/>
                    </a:lnTo>
                    <a:lnTo>
                      <a:pt x="565" y="282"/>
                    </a:lnTo>
                    <a:lnTo>
                      <a:pt x="565" y="295"/>
                    </a:lnTo>
                    <a:lnTo>
                      <a:pt x="579" y="307"/>
                    </a:lnTo>
                    <a:lnTo>
                      <a:pt x="593" y="320"/>
                    </a:lnTo>
                    <a:lnTo>
                      <a:pt x="593" y="333"/>
                    </a:lnTo>
                    <a:lnTo>
                      <a:pt x="606" y="346"/>
                    </a:lnTo>
                    <a:lnTo>
                      <a:pt x="620" y="359"/>
                    </a:lnTo>
                    <a:lnTo>
                      <a:pt x="620" y="372"/>
                    </a:lnTo>
                    <a:lnTo>
                      <a:pt x="634" y="384"/>
                    </a:lnTo>
                    <a:lnTo>
                      <a:pt x="634" y="397"/>
                    </a:lnTo>
                    <a:lnTo>
                      <a:pt x="648" y="423"/>
                    </a:lnTo>
                    <a:lnTo>
                      <a:pt x="662" y="436"/>
                    </a:lnTo>
                    <a:lnTo>
                      <a:pt x="662" y="448"/>
                    </a:lnTo>
                    <a:lnTo>
                      <a:pt x="675" y="461"/>
                    </a:lnTo>
                    <a:lnTo>
                      <a:pt x="675" y="474"/>
                    </a:lnTo>
                    <a:lnTo>
                      <a:pt x="675" y="487"/>
                    </a:lnTo>
                    <a:lnTo>
                      <a:pt x="689" y="512"/>
                    </a:lnTo>
                    <a:lnTo>
                      <a:pt x="689" y="525"/>
                    </a:lnTo>
                    <a:lnTo>
                      <a:pt x="703" y="538"/>
                    </a:lnTo>
                    <a:lnTo>
                      <a:pt x="703" y="551"/>
                    </a:lnTo>
                    <a:lnTo>
                      <a:pt x="703" y="564"/>
                    </a:lnTo>
                    <a:lnTo>
                      <a:pt x="717" y="589"/>
                    </a:lnTo>
                    <a:lnTo>
                      <a:pt x="717" y="602"/>
                    </a:lnTo>
                    <a:lnTo>
                      <a:pt x="717" y="615"/>
                    </a:lnTo>
                    <a:lnTo>
                      <a:pt x="717" y="628"/>
                    </a:lnTo>
                    <a:lnTo>
                      <a:pt x="730" y="653"/>
                    </a:lnTo>
                    <a:lnTo>
                      <a:pt x="730" y="666"/>
                    </a:lnTo>
                    <a:lnTo>
                      <a:pt x="730" y="679"/>
                    </a:lnTo>
                    <a:lnTo>
                      <a:pt x="730" y="692"/>
                    </a:lnTo>
                    <a:lnTo>
                      <a:pt x="730" y="717"/>
                    </a:lnTo>
                    <a:lnTo>
                      <a:pt x="730" y="730"/>
                    </a:lnTo>
                    <a:lnTo>
                      <a:pt x="744" y="743"/>
                    </a:lnTo>
                    <a:lnTo>
                      <a:pt x="744" y="756"/>
                    </a:lnTo>
                    <a:lnTo>
                      <a:pt x="744" y="782"/>
                    </a:lnTo>
                    <a:lnTo>
                      <a:pt x="744" y="794"/>
                    </a:lnTo>
                    <a:lnTo>
                      <a:pt x="744" y="807"/>
                    </a:lnTo>
                    <a:lnTo>
                      <a:pt x="744" y="833"/>
                    </a:lnTo>
                    <a:lnTo>
                      <a:pt x="744" y="846"/>
                    </a:lnTo>
                    <a:lnTo>
                      <a:pt x="744" y="858"/>
                    </a:lnTo>
                    <a:lnTo>
                      <a:pt x="744" y="871"/>
                    </a:lnTo>
                    <a:lnTo>
                      <a:pt x="730" y="897"/>
                    </a:lnTo>
                    <a:lnTo>
                      <a:pt x="730" y="910"/>
                    </a:lnTo>
                    <a:lnTo>
                      <a:pt x="730" y="922"/>
                    </a:lnTo>
                    <a:lnTo>
                      <a:pt x="730" y="935"/>
                    </a:lnTo>
                    <a:lnTo>
                      <a:pt x="730" y="961"/>
                    </a:lnTo>
                    <a:lnTo>
                      <a:pt x="730" y="974"/>
                    </a:lnTo>
                    <a:lnTo>
                      <a:pt x="717" y="987"/>
                    </a:lnTo>
                    <a:lnTo>
                      <a:pt x="717" y="999"/>
                    </a:lnTo>
                    <a:lnTo>
                      <a:pt x="717" y="1025"/>
                    </a:lnTo>
                    <a:lnTo>
                      <a:pt x="717" y="1038"/>
                    </a:lnTo>
                    <a:lnTo>
                      <a:pt x="703" y="1051"/>
                    </a:lnTo>
                    <a:lnTo>
                      <a:pt x="703" y="1063"/>
                    </a:lnTo>
                    <a:lnTo>
                      <a:pt x="703" y="1076"/>
                    </a:lnTo>
                    <a:lnTo>
                      <a:pt x="689" y="1102"/>
                    </a:lnTo>
                    <a:lnTo>
                      <a:pt x="689" y="1115"/>
                    </a:lnTo>
                    <a:lnTo>
                      <a:pt x="675" y="1128"/>
                    </a:lnTo>
                    <a:lnTo>
                      <a:pt x="675" y="1140"/>
                    </a:lnTo>
                    <a:lnTo>
                      <a:pt x="675" y="1153"/>
                    </a:lnTo>
                    <a:lnTo>
                      <a:pt x="662" y="1179"/>
                    </a:lnTo>
                    <a:lnTo>
                      <a:pt x="662" y="1192"/>
                    </a:lnTo>
                    <a:lnTo>
                      <a:pt x="648" y="1204"/>
                    </a:lnTo>
                    <a:lnTo>
                      <a:pt x="634" y="1217"/>
                    </a:lnTo>
                    <a:lnTo>
                      <a:pt x="634" y="1230"/>
                    </a:lnTo>
                    <a:lnTo>
                      <a:pt x="620" y="1243"/>
                    </a:lnTo>
                    <a:lnTo>
                      <a:pt x="620" y="1256"/>
                    </a:lnTo>
                    <a:lnTo>
                      <a:pt x="606" y="1281"/>
                    </a:lnTo>
                    <a:lnTo>
                      <a:pt x="593" y="1294"/>
                    </a:lnTo>
                    <a:lnTo>
                      <a:pt x="593" y="1307"/>
                    </a:lnTo>
                    <a:lnTo>
                      <a:pt x="579" y="1320"/>
                    </a:lnTo>
                    <a:lnTo>
                      <a:pt x="565" y="1333"/>
                    </a:lnTo>
                    <a:lnTo>
                      <a:pt x="565" y="1345"/>
                    </a:lnTo>
                    <a:lnTo>
                      <a:pt x="551" y="1358"/>
                    </a:lnTo>
                    <a:lnTo>
                      <a:pt x="538" y="1371"/>
                    </a:lnTo>
                    <a:lnTo>
                      <a:pt x="524" y="1384"/>
                    </a:lnTo>
                    <a:lnTo>
                      <a:pt x="524" y="1397"/>
                    </a:lnTo>
                    <a:lnTo>
                      <a:pt x="510" y="1409"/>
                    </a:lnTo>
                    <a:lnTo>
                      <a:pt x="496" y="1422"/>
                    </a:lnTo>
                    <a:lnTo>
                      <a:pt x="482" y="1435"/>
                    </a:lnTo>
                    <a:lnTo>
                      <a:pt x="469" y="1448"/>
                    </a:lnTo>
                    <a:lnTo>
                      <a:pt x="469" y="1461"/>
                    </a:lnTo>
                    <a:lnTo>
                      <a:pt x="455" y="1473"/>
                    </a:lnTo>
                    <a:lnTo>
                      <a:pt x="441" y="1473"/>
                    </a:lnTo>
                    <a:lnTo>
                      <a:pt x="427" y="1486"/>
                    </a:lnTo>
                    <a:lnTo>
                      <a:pt x="414" y="1499"/>
                    </a:lnTo>
                    <a:lnTo>
                      <a:pt x="400" y="1512"/>
                    </a:lnTo>
                    <a:lnTo>
                      <a:pt x="386" y="1525"/>
                    </a:lnTo>
                    <a:lnTo>
                      <a:pt x="372" y="1538"/>
                    </a:lnTo>
                    <a:lnTo>
                      <a:pt x="359" y="1538"/>
                    </a:lnTo>
                    <a:lnTo>
                      <a:pt x="345" y="1550"/>
                    </a:lnTo>
                    <a:lnTo>
                      <a:pt x="331" y="1563"/>
                    </a:lnTo>
                    <a:lnTo>
                      <a:pt x="317" y="1576"/>
                    </a:lnTo>
                    <a:lnTo>
                      <a:pt x="303" y="1576"/>
                    </a:lnTo>
                    <a:lnTo>
                      <a:pt x="290" y="1589"/>
                    </a:lnTo>
                    <a:lnTo>
                      <a:pt x="276" y="1602"/>
                    </a:lnTo>
                    <a:lnTo>
                      <a:pt x="262" y="1602"/>
                    </a:lnTo>
                    <a:lnTo>
                      <a:pt x="248" y="1614"/>
                    </a:lnTo>
                    <a:lnTo>
                      <a:pt x="235" y="1627"/>
                    </a:lnTo>
                    <a:lnTo>
                      <a:pt x="221" y="1627"/>
                    </a:lnTo>
                    <a:lnTo>
                      <a:pt x="193" y="1640"/>
                    </a:lnTo>
                    <a:lnTo>
                      <a:pt x="180" y="1640"/>
                    </a:lnTo>
                    <a:lnTo>
                      <a:pt x="166" y="1653"/>
                    </a:lnTo>
                    <a:lnTo>
                      <a:pt x="152" y="1653"/>
                    </a:lnTo>
                    <a:lnTo>
                      <a:pt x="138" y="1666"/>
                    </a:lnTo>
                    <a:lnTo>
                      <a:pt x="124" y="1666"/>
                    </a:lnTo>
                    <a:lnTo>
                      <a:pt x="0" y="1384"/>
                    </a:lnTo>
                    <a:lnTo>
                      <a:pt x="14" y="1384"/>
                    </a:lnTo>
                    <a:lnTo>
                      <a:pt x="28" y="1371"/>
                    </a:lnTo>
                    <a:lnTo>
                      <a:pt x="42" y="1371"/>
                    </a:lnTo>
                    <a:lnTo>
                      <a:pt x="56" y="1358"/>
                    </a:lnTo>
                    <a:lnTo>
                      <a:pt x="69" y="1358"/>
                    </a:lnTo>
                    <a:lnTo>
                      <a:pt x="83" y="1345"/>
                    </a:lnTo>
                    <a:lnTo>
                      <a:pt x="97" y="1333"/>
                    </a:lnTo>
                    <a:lnTo>
                      <a:pt x="111" y="1333"/>
                    </a:lnTo>
                    <a:lnTo>
                      <a:pt x="124" y="1320"/>
                    </a:lnTo>
                    <a:lnTo>
                      <a:pt x="138" y="1307"/>
                    </a:lnTo>
                    <a:lnTo>
                      <a:pt x="152" y="1307"/>
                    </a:lnTo>
                    <a:lnTo>
                      <a:pt x="152" y="1294"/>
                    </a:lnTo>
                    <a:lnTo>
                      <a:pt x="166" y="1294"/>
                    </a:lnTo>
                    <a:lnTo>
                      <a:pt x="180" y="1281"/>
                    </a:lnTo>
                    <a:lnTo>
                      <a:pt x="193" y="1268"/>
                    </a:lnTo>
                    <a:lnTo>
                      <a:pt x="207" y="1256"/>
                    </a:lnTo>
                    <a:lnTo>
                      <a:pt x="221" y="1256"/>
                    </a:lnTo>
                    <a:lnTo>
                      <a:pt x="221" y="1243"/>
                    </a:lnTo>
                    <a:lnTo>
                      <a:pt x="235" y="1230"/>
                    </a:lnTo>
                    <a:lnTo>
                      <a:pt x="248" y="1217"/>
                    </a:lnTo>
                    <a:lnTo>
                      <a:pt x="262" y="1204"/>
                    </a:lnTo>
                    <a:lnTo>
                      <a:pt x="276" y="1192"/>
                    </a:lnTo>
                    <a:lnTo>
                      <a:pt x="276" y="1179"/>
                    </a:lnTo>
                    <a:lnTo>
                      <a:pt x="290" y="1179"/>
                    </a:lnTo>
                    <a:lnTo>
                      <a:pt x="290" y="1166"/>
                    </a:lnTo>
                    <a:lnTo>
                      <a:pt x="303" y="1153"/>
                    </a:lnTo>
                    <a:lnTo>
                      <a:pt x="303" y="1140"/>
                    </a:lnTo>
                    <a:lnTo>
                      <a:pt x="317" y="1128"/>
                    </a:lnTo>
                    <a:lnTo>
                      <a:pt x="331" y="1115"/>
                    </a:lnTo>
                    <a:lnTo>
                      <a:pt x="331" y="1102"/>
                    </a:lnTo>
                    <a:lnTo>
                      <a:pt x="345" y="1089"/>
                    </a:lnTo>
                    <a:lnTo>
                      <a:pt x="345" y="1076"/>
                    </a:lnTo>
                    <a:lnTo>
                      <a:pt x="359" y="1063"/>
                    </a:lnTo>
                    <a:lnTo>
                      <a:pt x="359" y="1051"/>
                    </a:lnTo>
                    <a:lnTo>
                      <a:pt x="359" y="1038"/>
                    </a:lnTo>
                    <a:lnTo>
                      <a:pt x="372" y="1038"/>
                    </a:lnTo>
                    <a:lnTo>
                      <a:pt x="372" y="1025"/>
                    </a:lnTo>
                    <a:lnTo>
                      <a:pt x="372" y="1012"/>
                    </a:lnTo>
                    <a:lnTo>
                      <a:pt x="372" y="999"/>
                    </a:lnTo>
                    <a:lnTo>
                      <a:pt x="386" y="987"/>
                    </a:lnTo>
                    <a:lnTo>
                      <a:pt x="386" y="974"/>
                    </a:lnTo>
                    <a:lnTo>
                      <a:pt x="386" y="961"/>
                    </a:lnTo>
                    <a:lnTo>
                      <a:pt x="400" y="948"/>
                    </a:lnTo>
                    <a:lnTo>
                      <a:pt x="400" y="935"/>
                    </a:lnTo>
                    <a:lnTo>
                      <a:pt x="400" y="922"/>
                    </a:lnTo>
                    <a:lnTo>
                      <a:pt x="400" y="910"/>
                    </a:lnTo>
                    <a:lnTo>
                      <a:pt x="400" y="897"/>
                    </a:lnTo>
                    <a:lnTo>
                      <a:pt x="400" y="884"/>
                    </a:lnTo>
                    <a:lnTo>
                      <a:pt x="400" y="871"/>
                    </a:lnTo>
                    <a:lnTo>
                      <a:pt x="414" y="858"/>
                    </a:lnTo>
                    <a:lnTo>
                      <a:pt x="414" y="846"/>
                    </a:lnTo>
                    <a:lnTo>
                      <a:pt x="414" y="833"/>
                    </a:lnTo>
                    <a:lnTo>
                      <a:pt x="414" y="820"/>
                    </a:lnTo>
                    <a:lnTo>
                      <a:pt x="414" y="807"/>
                    </a:lnTo>
                    <a:lnTo>
                      <a:pt x="414" y="794"/>
                    </a:lnTo>
                    <a:lnTo>
                      <a:pt x="414" y="782"/>
                    </a:lnTo>
                    <a:lnTo>
                      <a:pt x="414" y="769"/>
                    </a:lnTo>
                    <a:lnTo>
                      <a:pt x="414" y="756"/>
                    </a:lnTo>
                    <a:lnTo>
                      <a:pt x="400" y="743"/>
                    </a:lnTo>
                    <a:lnTo>
                      <a:pt x="400" y="730"/>
                    </a:lnTo>
                    <a:lnTo>
                      <a:pt x="400" y="717"/>
                    </a:lnTo>
                    <a:lnTo>
                      <a:pt x="400" y="705"/>
                    </a:lnTo>
                    <a:lnTo>
                      <a:pt x="400" y="692"/>
                    </a:lnTo>
                    <a:lnTo>
                      <a:pt x="400" y="679"/>
                    </a:lnTo>
                    <a:lnTo>
                      <a:pt x="400" y="666"/>
                    </a:lnTo>
                    <a:lnTo>
                      <a:pt x="386" y="666"/>
                    </a:lnTo>
                    <a:lnTo>
                      <a:pt x="386" y="653"/>
                    </a:lnTo>
                    <a:lnTo>
                      <a:pt x="386" y="641"/>
                    </a:lnTo>
                    <a:lnTo>
                      <a:pt x="386" y="628"/>
                    </a:lnTo>
                    <a:lnTo>
                      <a:pt x="372" y="615"/>
                    </a:lnTo>
                    <a:lnTo>
                      <a:pt x="372" y="602"/>
                    </a:lnTo>
                    <a:lnTo>
                      <a:pt x="372" y="589"/>
                    </a:lnTo>
                    <a:lnTo>
                      <a:pt x="359" y="577"/>
                    </a:lnTo>
                    <a:lnTo>
                      <a:pt x="359" y="564"/>
                    </a:lnTo>
                    <a:lnTo>
                      <a:pt x="345" y="551"/>
                    </a:lnTo>
                    <a:lnTo>
                      <a:pt x="345" y="538"/>
                    </a:lnTo>
                    <a:lnTo>
                      <a:pt x="345" y="525"/>
                    </a:lnTo>
                    <a:lnTo>
                      <a:pt x="331" y="512"/>
                    </a:lnTo>
                    <a:lnTo>
                      <a:pt x="317" y="500"/>
                    </a:lnTo>
                    <a:lnTo>
                      <a:pt x="317" y="487"/>
                    </a:lnTo>
                    <a:lnTo>
                      <a:pt x="303" y="487"/>
                    </a:lnTo>
                    <a:lnTo>
                      <a:pt x="303" y="474"/>
                    </a:lnTo>
                    <a:lnTo>
                      <a:pt x="303" y="461"/>
                    </a:lnTo>
                    <a:lnTo>
                      <a:pt x="290" y="448"/>
                    </a:lnTo>
                    <a:lnTo>
                      <a:pt x="276" y="436"/>
                    </a:lnTo>
                    <a:lnTo>
                      <a:pt x="276" y="423"/>
                    </a:lnTo>
                    <a:lnTo>
                      <a:pt x="262" y="423"/>
                    </a:lnTo>
                    <a:lnTo>
                      <a:pt x="262" y="410"/>
                    </a:lnTo>
                    <a:lnTo>
                      <a:pt x="248" y="397"/>
                    </a:lnTo>
                    <a:lnTo>
                      <a:pt x="235" y="397"/>
                    </a:lnTo>
                    <a:lnTo>
                      <a:pt x="235" y="384"/>
                    </a:lnTo>
                    <a:lnTo>
                      <a:pt x="221" y="384"/>
                    </a:lnTo>
                    <a:lnTo>
                      <a:pt x="221" y="372"/>
                    </a:lnTo>
                    <a:lnTo>
                      <a:pt x="207" y="359"/>
                    </a:lnTo>
                    <a:lnTo>
                      <a:pt x="193" y="359"/>
                    </a:lnTo>
                    <a:lnTo>
                      <a:pt x="193" y="346"/>
                    </a:lnTo>
                    <a:lnTo>
                      <a:pt x="180" y="346"/>
                    </a:lnTo>
                    <a:lnTo>
                      <a:pt x="180" y="333"/>
                    </a:lnTo>
                    <a:lnTo>
                      <a:pt x="166" y="333"/>
                    </a:lnTo>
                    <a:lnTo>
                      <a:pt x="152" y="320"/>
                    </a:lnTo>
                    <a:lnTo>
                      <a:pt x="138" y="307"/>
                    </a:lnTo>
                    <a:lnTo>
                      <a:pt x="124" y="307"/>
                    </a:lnTo>
                    <a:lnTo>
                      <a:pt x="124" y="295"/>
                    </a:lnTo>
                    <a:lnTo>
                      <a:pt x="111" y="295"/>
                    </a:lnTo>
                    <a:lnTo>
                      <a:pt x="97" y="282"/>
                    </a:lnTo>
                    <a:lnTo>
                      <a:pt x="83" y="282"/>
                    </a:lnTo>
                    <a:lnTo>
                      <a:pt x="83" y="269"/>
                    </a:lnTo>
                    <a:lnTo>
                      <a:pt x="69" y="269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CC9CCC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5" name="Freeform 15"/>
              <p:cNvSpPr>
                <a:spLocks/>
              </p:cNvSpPr>
              <p:nvPr/>
            </p:nvSpPr>
            <p:spPr bwMode="auto">
              <a:xfrm>
                <a:off x="1141" y="2350"/>
                <a:ext cx="1363" cy="936"/>
              </a:xfrm>
              <a:custGeom>
                <a:avLst/>
                <a:gdLst>
                  <a:gd name="T0" fmla="*/ 1308 w 1363"/>
                  <a:gd name="T1" fmla="*/ 884 h 936"/>
                  <a:gd name="T2" fmla="*/ 1239 w 1363"/>
                  <a:gd name="T3" fmla="*/ 897 h 936"/>
                  <a:gd name="T4" fmla="*/ 1171 w 1363"/>
                  <a:gd name="T5" fmla="*/ 910 h 936"/>
                  <a:gd name="T6" fmla="*/ 1116 w 1363"/>
                  <a:gd name="T7" fmla="*/ 923 h 936"/>
                  <a:gd name="T8" fmla="*/ 1047 w 1363"/>
                  <a:gd name="T9" fmla="*/ 936 h 936"/>
                  <a:gd name="T10" fmla="*/ 964 w 1363"/>
                  <a:gd name="T11" fmla="*/ 936 h 936"/>
                  <a:gd name="T12" fmla="*/ 895 w 1363"/>
                  <a:gd name="T13" fmla="*/ 923 h 936"/>
                  <a:gd name="T14" fmla="*/ 826 w 1363"/>
                  <a:gd name="T15" fmla="*/ 923 h 936"/>
                  <a:gd name="T16" fmla="*/ 771 w 1363"/>
                  <a:gd name="T17" fmla="*/ 910 h 936"/>
                  <a:gd name="T18" fmla="*/ 702 w 1363"/>
                  <a:gd name="T19" fmla="*/ 897 h 936"/>
                  <a:gd name="T20" fmla="*/ 634 w 1363"/>
                  <a:gd name="T21" fmla="*/ 871 h 936"/>
                  <a:gd name="T22" fmla="*/ 565 w 1363"/>
                  <a:gd name="T23" fmla="*/ 846 h 936"/>
                  <a:gd name="T24" fmla="*/ 510 w 1363"/>
                  <a:gd name="T25" fmla="*/ 820 h 936"/>
                  <a:gd name="T26" fmla="*/ 454 w 1363"/>
                  <a:gd name="T27" fmla="*/ 782 h 936"/>
                  <a:gd name="T28" fmla="*/ 386 w 1363"/>
                  <a:gd name="T29" fmla="*/ 743 h 936"/>
                  <a:gd name="T30" fmla="*/ 344 w 1363"/>
                  <a:gd name="T31" fmla="*/ 705 h 936"/>
                  <a:gd name="T32" fmla="*/ 289 w 1363"/>
                  <a:gd name="T33" fmla="*/ 666 h 936"/>
                  <a:gd name="T34" fmla="*/ 234 w 1363"/>
                  <a:gd name="T35" fmla="*/ 615 h 936"/>
                  <a:gd name="T36" fmla="*/ 193 w 1363"/>
                  <a:gd name="T37" fmla="*/ 564 h 936"/>
                  <a:gd name="T38" fmla="*/ 152 w 1363"/>
                  <a:gd name="T39" fmla="*/ 513 h 936"/>
                  <a:gd name="T40" fmla="*/ 124 w 1363"/>
                  <a:gd name="T41" fmla="*/ 449 h 936"/>
                  <a:gd name="T42" fmla="*/ 83 w 1363"/>
                  <a:gd name="T43" fmla="*/ 397 h 936"/>
                  <a:gd name="T44" fmla="*/ 69 w 1363"/>
                  <a:gd name="T45" fmla="*/ 333 h 936"/>
                  <a:gd name="T46" fmla="*/ 41 w 1363"/>
                  <a:gd name="T47" fmla="*/ 269 h 936"/>
                  <a:gd name="T48" fmla="*/ 28 w 1363"/>
                  <a:gd name="T49" fmla="*/ 218 h 936"/>
                  <a:gd name="T50" fmla="*/ 14 w 1363"/>
                  <a:gd name="T51" fmla="*/ 154 h 936"/>
                  <a:gd name="T52" fmla="*/ 0 w 1363"/>
                  <a:gd name="T53" fmla="*/ 90 h 936"/>
                  <a:gd name="T54" fmla="*/ 0 w 1363"/>
                  <a:gd name="T55" fmla="*/ 26 h 936"/>
                  <a:gd name="T56" fmla="*/ 331 w 1363"/>
                  <a:gd name="T57" fmla="*/ 26 h 936"/>
                  <a:gd name="T58" fmla="*/ 331 w 1363"/>
                  <a:gd name="T59" fmla="*/ 64 h 936"/>
                  <a:gd name="T60" fmla="*/ 331 w 1363"/>
                  <a:gd name="T61" fmla="*/ 115 h 936"/>
                  <a:gd name="T62" fmla="*/ 344 w 1363"/>
                  <a:gd name="T63" fmla="*/ 154 h 936"/>
                  <a:gd name="T64" fmla="*/ 358 w 1363"/>
                  <a:gd name="T65" fmla="*/ 192 h 936"/>
                  <a:gd name="T66" fmla="*/ 372 w 1363"/>
                  <a:gd name="T67" fmla="*/ 231 h 936"/>
                  <a:gd name="T68" fmla="*/ 399 w 1363"/>
                  <a:gd name="T69" fmla="*/ 282 h 936"/>
                  <a:gd name="T70" fmla="*/ 413 w 1363"/>
                  <a:gd name="T71" fmla="*/ 321 h 936"/>
                  <a:gd name="T72" fmla="*/ 441 w 1363"/>
                  <a:gd name="T73" fmla="*/ 346 h 936"/>
                  <a:gd name="T74" fmla="*/ 468 w 1363"/>
                  <a:gd name="T75" fmla="*/ 385 h 936"/>
                  <a:gd name="T76" fmla="*/ 496 w 1363"/>
                  <a:gd name="T77" fmla="*/ 423 h 936"/>
                  <a:gd name="T78" fmla="*/ 523 w 1363"/>
                  <a:gd name="T79" fmla="*/ 449 h 936"/>
                  <a:gd name="T80" fmla="*/ 565 w 1363"/>
                  <a:gd name="T81" fmla="*/ 474 h 936"/>
                  <a:gd name="T82" fmla="*/ 606 w 1363"/>
                  <a:gd name="T83" fmla="*/ 500 h 936"/>
                  <a:gd name="T84" fmla="*/ 634 w 1363"/>
                  <a:gd name="T85" fmla="*/ 526 h 936"/>
                  <a:gd name="T86" fmla="*/ 675 w 1363"/>
                  <a:gd name="T87" fmla="*/ 551 h 936"/>
                  <a:gd name="T88" fmla="*/ 716 w 1363"/>
                  <a:gd name="T89" fmla="*/ 577 h 936"/>
                  <a:gd name="T90" fmla="*/ 757 w 1363"/>
                  <a:gd name="T91" fmla="*/ 590 h 936"/>
                  <a:gd name="T92" fmla="*/ 813 w 1363"/>
                  <a:gd name="T93" fmla="*/ 602 h 936"/>
                  <a:gd name="T94" fmla="*/ 854 w 1363"/>
                  <a:gd name="T95" fmla="*/ 615 h 936"/>
                  <a:gd name="T96" fmla="*/ 895 w 1363"/>
                  <a:gd name="T97" fmla="*/ 615 h 936"/>
                  <a:gd name="T98" fmla="*/ 937 w 1363"/>
                  <a:gd name="T99" fmla="*/ 628 h 936"/>
                  <a:gd name="T100" fmla="*/ 992 w 1363"/>
                  <a:gd name="T101" fmla="*/ 628 h 936"/>
                  <a:gd name="T102" fmla="*/ 1033 w 1363"/>
                  <a:gd name="T103" fmla="*/ 628 h 936"/>
                  <a:gd name="T104" fmla="*/ 1074 w 1363"/>
                  <a:gd name="T105" fmla="*/ 615 h 936"/>
                  <a:gd name="T106" fmla="*/ 1129 w 1363"/>
                  <a:gd name="T107" fmla="*/ 615 h 936"/>
                  <a:gd name="T108" fmla="*/ 1171 w 1363"/>
                  <a:gd name="T109" fmla="*/ 602 h 936"/>
                  <a:gd name="T110" fmla="*/ 1212 w 1363"/>
                  <a:gd name="T111" fmla="*/ 590 h 9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363"/>
                  <a:gd name="T169" fmla="*/ 0 h 936"/>
                  <a:gd name="T170" fmla="*/ 1363 w 1363"/>
                  <a:gd name="T171" fmla="*/ 936 h 9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363" h="936">
                    <a:moveTo>
                      <a:pt x="1363" y="859"/>
                    </a:moveTo>
                    <a:lnTo>
                      <a:pt x="1350" y="871"/>
                    </a:lnTo>
                    <a:lnTo>
                      <a:pt x="1322" y="871"/>
                    </a:lnTo>
                    <a:lnTo>
                      <a:pt x="1308" y="884"/>
                    </a:lnTo>
                    <a:lnTo>
                      <a:pt x="1295" y="884"/>
                    </a:lnTo>
                    <a:lnTo>
                      <a:pt x="1281" y="897"/>
                    </a:lnTo>
                    <a:lnTo>
                      <a:pt x="1267" y="897"/>
                    </a:lnTo>
                    <a:lnTo>
                      <a:pt x="1239" y="897"/>
                    </a:lnTo>
                    <a:lnTo>
                      <a:pt x="1226" y="910"/>
                    </a:lnTo>
                    <a:lnTo>
                      <a:pt x="1212" y="910"/>
                    </a:lnTo>
                    <a:lnTo>
                      <a:pt x="1198" y="910"/>
                    </a:lnTo>
                    <a:lnTo>
                      <a:pt x="1171" y="910"/>
                    </a:lnTo>
                    <a:lnTo>
                      <a:pt x="1157" y="923"/>
                    </a:lnTo>
                    <a:lnTo>
                      <a:pt x="1143" y="923"/>
                    </a:lnTo>
                    <a:lnTo>
                      <a:pt x="1129" y="923"/>
                    </a:lnTo>
                    <a:lnTo>
                      <a:pt x="1116" y="923"/>
                    </a:lnTo>
                    <a:lnTo>
                      <a:pt x="1088" y="923"/>
                    </a:lnTo>
                    <a:lnTo>
                      <a:pt x="1074" y="923"/>
                    </a:lnTo>
                    <a:lnTo>
                      <a:pt x="1060" y="936"/>
                    </a:lnTo>
                    <a:lnTo>
                      <a:pt x="1047" y="936"/>
                    </a:lnTo>
                    <a:lnTo>
                      <a:pt x="1019" y="936"/>
                    </a:lnTo>
                    <a:lnTo>
                      <a:pt x="1005" y="936"/>
                    </a:lnTo>
                    <a:lnTo>
                      <a:pt x="992" y="936"/>
                    </a:lnTo>
                    <a:lnTo>
                      <a:pt x="964" y="936"/>
                    </a:lnTo>
                    <a:lnTo>
                      <a:pt x="950" y="936"/>
                    </a:lnTo>
                    <a:lnTo>
                      <a:pt x="937" y="936"/>
                    </a:lnTo>
                    <a:lnTo>
                      <a:pt x="923" y="936"/>
                    </a:lnTo>
                    <a:lnTo>
                      <a:pt x="895" y="923"/>
                    </a:lnTo>
                    <a:lnTo>
                      <a:pt x="881" y="923"/>
                    </a:lnTo>
                    <a:lnTo>
                      <a:pt x="868" y="923"/>
                    </a:lnTo>
                    <a:lnTo>
                      <a:pt x="854" y="923"/>
                    </a:lnTo>
                    <a:lnTo>
                      <a:pt x="826" y="923"/>
                    </a:lnTo>
                    <a:lnTo>
                      <a:pt x="813" y="923"/>
                    </a:lnTo>
                    <a:lnTo>
                      <a:pt x="799" y="910"/>
                    </a:lnTo>
                    <a:lnTo>
                      <a:pt x="785" y="910"/>
                    </a:lnTo>
                    <a:lnTo>
                      <a:pt x="771" y="910"/>
                    </a:lnTo>
                    <a:lnTo>
                      <a:pt x="744" y="910"/>
                    </a:lnTo>
                    <a:lnTo>
                      <a:pt x="730" y="897"/>
                    </a:lnTo>
                    <a:lnTo>
                      <a:pt x="716" y="897"/>
                    </a:lnTo>
                    <a:lnTo>
                      <a:pt x="702" y="897"/>
                    </a:lnTo>
                    <a:lnTo>
                      <a:pt x="675" y="884"/>
                    </a:lnTo>
                    <a:lnTo>
                      <a:pt x="661" y="884"/>
                    </a:lnTo>
                    <a:lnTo>
                      <a:pt x="647" y="871"/>
                    </a:lnTo>
                    <a:lnTo>
                      <a:pt x="634" y="871"/>
                    </a:lnTo>
                    <a:lnTo>
                      <a:pt x="620" y="859"/>
                    </a:lnTo>
                    <a:lnTo>
                      <a:pt x="606" y="859"/>
                    </a:lnTo>
                    <a:lnTo>
                      <a:pt x="578" y="846"/>
                    </a:lnTo>
                    <a:lnTo>
                      <a:pt x="565" y="846"/>
                    </a:lnTo>
                    <a:lnTo>
                      <a:pt x="551" y="833"/>
                    </a:lnTo>
                    <a:lnTo>
                      <a:pt x="537" y="833"/>
                    </a:lnTo>
                    <a:lnTo>
                      <a:pt x="523" y="820"/>
                    </a:lnTo>
                    <a:lnTo>
                      <a:pt x="510" y="820"/>
                    </a:lnTo>
                    <a:lnTo>
                      <a:pt x="496" y="807"/>
                    </a:lnTo>
                    <a:lnTo>
                      <a:pt x="482" y="795"/>
                    </a:lnTo>
                    <a:lnTo>
                      <a:pt x="468" y="795"/>
                    </a:lnTo>
                    <a:lnTo>
                      <a:pt x="454" y="782"/>
                    </a:lnTo>
                    <a:lnTo>
                      <a:pt x="427" y="769"/>
                    </a:lnTo>
                    <a:lnTo>
                      <a:pt x="413" y="769"/>
                    </a:lnTo>
                    <a:lnTo>
                      <a:pt x="399" y="756"/>
                    </a:lnTo>
                    <a:lnTo>
                      <a:pt x="386" y="743"/>
                    </a:lnTo>
                    <a:lnTo>
                      <a:pt x="372" y="731"/>
                    </a:lnTo>
                    <a:lnTo>
                      <a:pt x="358" y="731"/>
                    </a:lnTo>
                    <a:lnTo>
                      <a:pt x="344" y="718"/>
                    </a:lnTo>
                    <a:lnTo>
                      <a:pt x="344" y="705"/>
                    </a:lnTo>
                    <a:lnTo>
                      <a:pt x="331" y="692"/>
                    </a:lnTo>
                    <a:lnTo>
                      <a:pt x="317" y="679"/>
                    </a:lnTo>
                    <a:lnTo>
                      <a:pt x="303" y="666"/>
                    </a:lnTo>
                    <a:lnTo>
                      <a:pt x="289" y="666"/>
                    </a:lnTo>
                    <a:lnTo>
                      <a:pt x="275" y="654"/>
                    </a:lnTo>
                    <a:lnTo>
                      <a:pt x="262" y="641"/>
                    </a:lnTo>
                    <a:lnTo>
                      <a:pt x="248" y="628"/>
                    </a:lnTo>
                    <a:lnTo>
                      <a:pt x="234" y="615"/>
                    </a:lnTo>
                    <a:lnTo>
                      <a:pt x="234" y="602"/>
                    </a:lnTo>
                    <a:lnTo>
                      <a:pt x="220" y="590"/>
                    </a:lnTo>
                    <a:lnTo>
                      <a:pt x="207" y="577"/>
                    </a:lnTo>
                    <a:lnTo>
                      <a:pt x="193" y="564"/>
                    </a:lnTo>
                    <a:lnTo>
                      <a:pt x="193" y="551"/>
                    </a:lnTo>
                    <a:lnTo>
                      <a:pt x="179" y="538"/>
                    </a:lnTo>
                    <a:lnTo>
                      <a:pt x="165" y="526"/>
                    </a:lnTo>
                    <a:lnTo>
                      <a:pt x="152" y="513"/>
                    </a:lnTo>
                    <a:lnTo>
                      <a:pt x="152" y="500"/>
                    </a:lnTo>
                    <a:lnTo>
                      <a:pt x="138" y="487"/>
                    </a:lnTo>
                    <a:lnTo>
                      <a:pt x="124" y="474"/>
                    </a:lnTo>
                    <a:lnTo>
                      <a:pt x="124" y="449"/>
                    </a:lnTo>
                    <a:lnTo>
                      <a:pt x="110" y="436"/>
                    </a:lnTo>
                    <a:lnTo>
                      <a:pt x="110" y="423"/>
                    </a:lnTo>
                    <a:lnTo>
                      <a:pt x="96" y="410"/>
                    </a:lnTo>
                    <a:lnTo>
                      <a:pt x="83" y="397"/>
                    </a:lnTo>
                    <a:lnTo>
                      <a:pt x="83" y="385"/>
                    </a:lnTo>
                    <a:lnTo>
                      <a:pt x="69" y="372"/>
                    </a:lnTo>
                    <a:lnTo>
                      <a:pt x="69" y="346"/>
                    </a:lnTo>
                    <a:lnTo>
                      <a:pt x="69" y="333"/>
                    </a:lnTo>
                    <a:lnTo>
                      <a:pt x="55" y="321"/>
                    </a:lnTo>
                    <a:lnTo>
                      <a:pt x="55" y="308"/>
                    </a:lnTo>
                    <a:lnTo>
                      <a:pt x="41" y="295"/>
                    </a:lnTo>
                    <a:lnTo>
                      <a:pt x="41" y="269"/>
                    </a:lnTo>
                    <a:lnTo>
                      <a:pt x="41" y="256"/>
                    </a:lnTo>
                    <a:lnTo>
                      <a:pt x="28" y="244"/>
                    </a:lnTo>
                    <a:lnTo>
                      <a:pt x="28" y="231"/>
                    </a:lnTo>
                    <a:lnTo>
                      <a:pt x="28" y="218"/>
                    </a:lnTo>
                    <a:lnTo>
                      <a:pt x="14" y="192"/>
                    </a:lnTo>
                    <a:lnTo>
                      <a:pt x="14" y="180"/>
                    </a:lnTo>
                    <a:lnTo>
                      <a:pt x="14" y="167"/>
                    </a:lnTo>
                    <a:lnTo>
                      <a:pt x="14" y="154"/>
                    </a:lnTo>
                    <a:lnTo>
                      <a:pt x="0" y="128"/>
                    </a:lnTo>
                    <a:lnTo>
                      <a:pt x="0" y="115"/>
                    </a:lnTo>
                    <a:lnTo>
                      <a:pt x="0" y="103"/>
                    </a:lnTo>
                    <a:lnTo>
                      <a:pt x="0" y="90"/>
                    </a:lnTo>
                    <a:lnTo>
                      <a:pt x="0" y="64"/>
                    </a:lnTo>
                    <a:lnTo>
                      <a:pt x="0" y="51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31" y="0"/>
                    </a:lnTo>
                    <a:lnTo>
                      <a:pt x="331" y="13"/>
                    </a:lnTo>
                    <a:lnTo>
                      <a:pt x="331" y="26"/>
                    </a:lnTo>
                    <a:lnTo>
                      <a:pt x="331" y="39"/>
                    </a:lnTo>
                    <a:lnTo>
                      <a:pt x="331" y="51"/>
                    </a:lnTo>
                    <a:lnTo>
                      <a:pt x="331" y="64"/>
                    </a:lnTo>
                    <a:lnTo>
                      <a:pt x="331" y="77"/>
                    </a:lnTo>
                    <a:lnTo>
                      <a:pt x="331" y="90"/>
                    </a:lnTo>
                    <a:lnTo>
                      <a:pt x="331" y="103"/>
                    </a:lnTo>
                    <a:lnTo>
                      <a:pt x="331" y="115"/>
                    </a:lnTo>
                    <a:lnTo>
                      <a:pt x="344" y="128"/>
                    </a:lnTo>
                    <a:lnTo>
                      <a:pt x="344" y="141"/>
                    </a:lnTo>
                    <a:lnTo>
                      <a:pt x="344" y="154"/>
                    </a:lnTo>
                    <a:lnTo>
                      <a:pt x="344" y="167"/>
                    </a:lnTo>
                    <a:lnTo>
                      <a:pt x="358" y="180"/>
                    </a:lnTo>
                    <a:lnTo>
                      <a:pt x="358" y="192"/>
                    </a:lnTo>
                    <a:lnTo>
                      <a:pt x="358" y="205"/>
                    </a:lnTo>
                    <a:lnTo>
                      <a:pt x="372" y="218"/>
                    </a:lnTo>
                    <a:lnTo>
                      <a:pt x="372" y="231"/>
                    </a:lnTo>
                    <a:lnTo>
                      <a:pt x="386" y="244"/>
                    </a:lnTo>
                    <a:lnTo>
                      <a:pt x="386" y="256"/>
                    </a:lnTo>
                    <a:lnTo>
                      <a:pt x="386" y="269"/>
                    </a:lnTo>
                    <a:lnTo>
                      <a:pt x="399" y="282"/>
                    </a:lnTo>
                    <a:lnTo>
                      <a:pt x="399" y="295"/>
                    </a:lnTo>
                    <a:lnTo>
                      <a:pt x="413" y="308"/>
                    </a:lnTo>
                    <a:lnTo>
                      <a:pt x="413" y="321"/>
                    </a:lnTo>
                    <a:lnTo>
                      <a:pt x="427" y="321"/>
                    </a:lnTo>
                    <a:lnTo>
                      <a:pt x="427" y="333"/>
                    </a:lnTo>
                    <a:lnTo>
                      <a:pt x="427" y="346"/>
                    </a:lnTo>
                    <a:lnTo>
                      <a:pt x="441" y="346"/>
                    </a:lnTo>
                    <a:lnTo>
                      <a:pt x="441" y="359"/>
                    </a:lnTo>
                    <a:lnTo>
                      <a:pt x="454" y="372"/>
                    </a:lnTo>
                    <a:lnTo>
                      <a:pt x="468" y="385"/>
                    </a:lnTo>
                    <a:lnTo>
                      <a:pt x="468" y="397"/>
                    </a:lnTo>
                    <a:lnTo>
                      <a:pt x="482" y="397"/>
                    </a:lnTo>
                    <a:lnTo>
                      <a:pt x="496" y="410"/>
                    </a:lnTo>
                    <a:lnTo>
                      <a:pt x="496" y="423"/>
                    </a:lnTo>
                    <a:lnTo>
                      <a:pt x="510" y="423"/>
                    </a:lnTo>
                    <a:lnTo>
                      <a:pt x="510" y="436"/>
                    </a:lnTo>
                    <a:lnTo>
                      <a:pt x="523" y="449"/>
                    </a:lnTo>
                    <a:lnTo>
                      <a:pt x="537" y="461"/>
                    </a:lnTo>
                    <a:lnTo>
                      <a:pt x="551" y="461"/>
                    </a:lnTo>
                    <a:lnTo>
                      <a:pt x="551" y="474"/>
                    </a:lnTo>
                    <a:lnTo>
                      <a:pt x="565" y="474"/>
                    </a:lnTo>
                    <a:lnTo>
                      <a:pt x="578" y="487"/>
                    </a:lnTo>
                    <a:lnTo>
                      <a:pt x="592" y="500"/>
                    </a:lnTo>
                    <a:lnTo>
                      <a:pt x="606" y="500"/>
                    </a:lnTo>
                    <a:lnTo>
                      <a:pt x="606" y="513"/>
                    </a:lnTo>
                    <a:lnTo>
                      <a:pt x="620" y="513"/>
                    </a:lnTo>
                    <a:lnTo>
                      <a:pt x="634" y="526"/>
                    </a:lnTo>
                    <a:lnTo>
                      <a:pt x="647" y="538"/>
                    </a:lnTo>
                    <a:lnTo>
                      <a:pt x="661" y="538"/>
                    </a:lnTo>
                    <a:lnTo>
                      <a:pt x="661" y="551"/>
                    </a:lnTo>
                    <a:lnTo>
                      <a:pt x="675" y="551"/>
                    </a:lnTo>
                    <a:lnTo>
                      <a:pt x="689" y="551"/>
                    </a:lnTo>
                    <a:lnTo>
                      <a:pt x="702" y="564"/>
                    </a:lnTo>
                    <a:lnTo>
                      <a:pt x="716" y="577"/>
                    </a:lnTo>
                    <a:lnTo>
                      <a:pt x="730" y="577"/>
                    </a:lnTo>
                    <a:lnTo>
                      <a:pt x="744" y="577"/>
                    </a:lnTo>
                    <a:lnTo>
                      <a:pt x="757" y="590"/>
                    </a:lnTo>
                    <a:lnTo>
                      <a:pt x="771" y="590"/>
                    </a:lnTo>
                    <a:lnTo>
                      <a:pt x="785" y="590"/>
                    </a:lnTo>
                    <a:lnTo>
                      <a:pt x="799" y="602"/>
                    </a:lnTo>
                    <a:lnTo>
                      <a:pt x="813" y="602"/>
                    </a:lnTo>
                    <a:lnTo>
                      <a:pt x="826" y="602"/>
                    </a:lnTo>
                    <a:lnTo>
                      <a:pt x="840" y="615"/>
                    </a:lnTo>
                    <a:lnTo>
                      <a:pt x="854" y="615"/>
                    </a:lnTo>
                    <a:lnTo>
                      <a:pt x="868" y="615"/>
                    </a:lnTo>
                    <a:lnTo>
                      <a:pt x="881" y="615"/>
                    </a:lnTo>
                    <a:lnTo>
                      <a:pt x="895" y="615"/>
                    </a:lnTo>
                    <a:lnTo>
                      <a:pt x="909" y="615"/>
                    </a:lnTo>
                    <a:lnTo>
                      <a:pt x="923" y="615"/>
                    </a:lnTo>
                    <a:lnTo>
                      <a:pt x="937" y="628"/>
                    </a:lnTo>
                    <a:lnTo>
                      <a:pt x="950" y="628"/>
                    </a:lnTo>
                    <a:lnTo>
                      <a:pt x="964" y="628"/>
                    </a:lnTo>
                    <a:lnTo>
                      <a:pt x="978" y="628"/>
                    </a:lnTo>
                    <a:lnTo>
                      <a:pt x="992" y="628"/>
                    </a:lnTo>
                    <a:lnTo>
                      <a:pt x="1005" y="628"/>
                    </a:lnTo>
                    <a:lnTo>
                      <a:pt x="1019" y="628"/>
                    </a:lnTo>
                    <a:lnTo>
                      <a:pt x="1033" y="628"/>
                    </a:lnTo>
                    <a:lnTo>
                      <a:pt x="1047" y="628"/>
                    </a:lnTo>
                    <a:lnTo>
                      <a:pt x="1060" y="615"/>
                    </a:lnTo>
                    <a:lnTo>
                      <a:pt x="1074" y="615"/>
                    </a:lnTo>
                    <a:lnTo>
                      <a:pt x="1088" y="615"/>
                    </a:lnTo>
                    <a:lnTo>
                      <a:pt x="1102" y="615"/>
                    </a:lnTo>
                    <a:lnTo>
                      <a:pt x="1116" y="615"/>
                    </a:lnTo>
                    <a:lnTo>
                      <a:pt x="1129" y="615"/>
                    </a:lnTo>
                    <a:lnTo>
                      <a:pt x="1143" y="615"/>
                    </a:lnTo>
                    <a:lnTo>
                      <a:pt x="1143" y="602"/>
                    </a:lnTo>
                    <a:lnTo>
                      <a:pt x="1157" y="602"/>
                    </a:lnTo>
                    <a:lnTo>
                      <a:pt x="1171" y="602"/>
                    </a:lnTo>
                    <a:lnTo>
                      <a:pt x="1184" y="602"/>
                    </a:lnTo>
                    <a:lnTo>
                      <a:pt x="1198" y="590"/>
                    </a:lnTo>
                    <a:lnTo>
                      <a:pt x="1212" y="590"/>
                    </a:lnTo>
                    <a:lnTo>
                      <a:pt x="1226" y="590"/>
                    </a:lnTo>
                    <a:lnTo>
                      <a:pt x="1239" y="577"/>
                    </a:lnTo>
                    <a:lnTo>
                      <a:pt x="1363" y="859"/>
                    </a:lnTo>
                    <a:close/>
                  </a:path>
                </a:pathLst>
              </a:custGeom>
              <a:solidFill>
                <a:srgbClr val="FF808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6" name="Freeform 16"/>
              <p:cNvSpPr>
                <a:spLocks/>
              </p:cNvSpPr>
              <p:nvPr/>
            </p:nvSpPr>
            <p:spPr bwMode="auto">
              <a:xfrm>
                <a:off x="1141" y="1607"/>
                <a:ext cx="606" cy="743"/>
              </a:xfrm>
              <a:custGeom>
                <a:avLst/>
                <a:gdLst>
                  <a:gd name="T0" fmla="*/ 0 w 606"/>
                  <a:gd name="T1" fmla="*/ 730 h 743"/>
                  <a:gd name="T2" fmla="*/ 0 w 606"/>
                  <a:gd name="T3" fmla="*/ 692 h 743"/>
                  <a:gd name="T4" fmla="*/ 0 w 606"/>
                  <a:gd name="T5" fmla="*/ 666 h 743"/>
                  <a:gd name="T6" fmla="*/ 0 w 606"/>
                  <a:gd name="T7" fmla="*/ 628 h 743"/>
                  <a:gd name="T8" fmla="*/ 14 w 606"/>
                  <a:gd name="T9" fmla="*/ 602 h 743"/>
                  <a:gd name="T10" fmla="*/ 14 w 606"/>
                  <a:gd name="T11" fmla="*/ 564 h 743"/>
                  <a:gd name="T12" fmla="*/ 28 w 606"/>
                  <a:gd name="T13" fmla="*/ 538 h 743"/>
                  <a:gd name="T14" fmla="*/ 28 w 606"/>
                  <a:gd name="T15" fmla="*/ 500 h 743"/>
                  <a:gd name="T16" fmla="*/ 41 w 606"/>
                  <a:gd name="T17" fmla="*/ 474 h 743"/>
                  <a:gd name="T18" fmla="*/ 55 w 606"/>
                  <a:gd name="T19" fmla="*/ 448 h 743"/>
                  <a:gd name="T20" fmla="*/ 69 w 606"/>
                  <a:gd name="T21" fmla="*/ 410 h 743"/>
                  <a:gd name="T22" fmla="*/ 69 w 606"/>
                  <a:gd name="T23" fmla="*/ 384 h 743"/>
                  <a:gd name="T24" fmla="*/ 83 w 606"/>
                  <a:gd name="T25" fmla="*/ 359 h 743"/>
                  <a:gd name="T26" fmla="*/ 110 w 606"/>
                  <a:gd name="T27" fmla="*/ 320 h 743"/>
                  <a:gd name="T28" fmla="*/ 124 w 606"/>
                  <a:gd name="T29" fmla="*/ 295 h 743"/>
                  <a:gd name="T30" fmla="*/ 138 w 606"/>
                  <a:gd name="T31" fmla="*/ 269 h 743"/>
                  <a:gd name="T32" fmla="*/ 152 w 606"/>
                  <a:gd name="T33" fmla="*/ 243 h 743"/>
                  <a:gd name="T34" fmla="*/ 179 w 606"/>
                  <a:gd name="T35" fmla="*/ 218 h 743"/>
                  <a:gd name="T36" fmla="*/ 193 w 606"/>
                  <a:gd name="T37" fmla="*/ 192 h 743"/>
                  <a:gd name="T38" fmla="*/ 220 w 606"/>
                  <a:gd name="T39" fmla="*/ 167 h 743"/>
                  <a:gd name="T40" fmla="*/ 234 w 606"/>
                  <a:gd name="T41" fmla="*/ 141 h 743"/>
                  <a:gd name="T42" fmla="*/ 262 w 606"/>
                  <a:gd name="T43" fmla="*/ 115 h 743"/>
                  <a:gd name="T44" fmla="*/ 289 w 606"/>
                  <a:gd name="T45" fmla="*/ 90 h 743"/>
                  <a:gd name="T46" fmla="*/ 317 w 606"/>
                  <a:gd name="T47" fmla="*/ 64 h 743"/>
                  <a:gd name="T48" fmla="*/ 344 w 606"/>
                  <a:gd name="T49" fmla="*/ 51 h 743"/>
                  <a:gd name="T50" fmla="*/ 358 w 606"/>
                  <a:gd name="T51" fmla="*/ 26 h 743"/>
                  <a:gd name="T52" fmla="*/ 386 w 606"/>
                  <a:gd name="T53" fmla="*/ 0 h 743"/>
                  <a:gd name="T54" fmla="*/ 606 w 606"/>
                  <a:gd name="T55" fmla="*/ 243 h 743"/>
                  <a:gd name="T56" fmla="*/ 578 w 606"/>
                  <a:gd name="T57" fmla="*/ 256 h 743"/>
                  <a:gd name="T58" fmla="*/ 565 w 606"/>
                  <a:gd name="T59" fmla="*/ 269 h 743"/>
                  <a:gd name="T60" fmla="*/ 551 w 606"/>
                  <a:gd name="T61" fmla="*/ 282 h 743"/>
                  <a:gd name="T62" fmla="*/ 523 w 606"/>
                  <a:gd name="T63" fmla="*/ 295 h 743"/>
                  <a:gd name="T64" fmla="*/ 510 w 606"/>
                  <a:gd name="T65" fmla="*/ 320 h 743"/>
                  <a:gd name="T66" fmla="*/ 496 w 606"/>
                  <a:gd name="T67" fmla="*/ 333 h 743"/>
                  <a:gd name="T68" fmla="*/ 482 w 606"/>
                  <a:gd name="T69" fmla="*/ 346 h 743"/>
                  <a:gd name="T70" fmla="*/ 468 w 606"/>
                  <a:gd name="T71" fmla="*/ 359 h 743"/>
                  <a:gd name="T72" fmla="*/ 454 w 606"/>
                  <a:gd name="T73" fmla="*/ 384 h 743"/>
                  <a:gd name="T74" fmla="*/ 441 w 606"/>
                  <a:gd name="T75" fmla="*/ 397 h 743"/>
                  <a:gd name="T76" fmla="*/ 427 w 606"/>
                  <a:gd name="T77" fmla="*/ 423 h 743"/>
                  <a:gd name="T78" fmla="*/ 413 w 606"/>
                  <a:gd name="T79" fmla="*/ 436 h 743"/>
                  <a:gd name="T80" fmla="*/ 399 w 606"/>
                  <a:gd name="T81" fmla="*/ 448 h 743"/>
                  <a:gd name="T82" fmla="*/ 399 w 606"/>
                  <a:gd name="T83" fmla="*/ 474 h 743"/>
                  <a:gd name="T84" fmla="*/ 386 w 606"/>
                  <a:gd name="T85" fmla="*/ 500 h 743"/>
                  <a:gd name="T86" fmla="*/ 372 w 606"/>
                  <a:gd name="T87" fmla="*/ 513 h 743"/>
                  <a:gd name="T88" fmla="*/ 372 w 606"/>
                  <a:gd name="T89" fmla="*/ 538 h 743"/>
                  <a:gd name="T90" fmla="*/ 358 w 606"/>
                  <a:gd name="T91" fmla="*/ 551 h 743"/>
                  <a:gd name="T92" fmla="*/ 358 w 606"/>
                  <a:gd name="T93" fmla="*/ 577 h 743"/>
                  <a:gd name="T94" fmla="*/ 344 w 606"/>
                  <a:gd name="T95" fmla="*/ 602 h 743"/>
                  <a:gd name="T96" fmla="*/ 344 w 606"/>
                  <a:gd name="T97" fmla="*/ 615 h 743"/>
                  <a:gd name="T98" fmla="*/ 331 w 606"/>
                  <a:gd name="T99" fmla="*/ 641 h 743"/>
                  <a:gd name="T100" fmla="*/ 331 w 606"/>
                  <a:gd name="T101" fmla="*/ 666 h 743"/>
                  <a:gd name="T102" fmla="*/ 331 w 606"/>
                  <a:gd name="T103" fmla="*/ 679 h 743"/>
                  <a:gd name="T104" fmla="*/ 331 w 606"/>
                  <a:gd name="T105" fmla="*/ 705 h 743"/>
                  <a:gd name="T106" fmla="*/ 331 w 606"/>
                  <a:gd name="T107" fmla="*/ 730 h 743"/>
                  <a:gd name="T108" fmla="*/ 331 w 606"/>
                  <a:gd name="T109" fmla="*/ 743 h 74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06"/>
                  <a:gd name="T166" fmla="*/ 0 h 743"/>
                  <a:gd name="T167" fmla="*/ 606 w 606"/>
                  <a:gd name="T168" fmla="*/ 743 h 74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06" h="743">
                    <a:moveTo>
                      <a:pt x="0" y="743"/>
                    </a:moveTo>
                    <a:lnTo>
                      <a:pt x="0" y="730"/>
                    </a:lnTo>
                    <a:lnTo>
                      <a:pt x="0" y="718"/>
                    </a:lnTo>
                    <a:lnTo>
                      <a:pt x="0" y="692"/>
                    </a:lnTo>
                    <a:lnTo>
                      <a:pt x="0" y="679"/>
                    </a:lnTo>
                    <a:lnTo>
                      <a:pt x="0" y="666"/>
                    </a:lnTo>
                    <a:lnTo>
                      <a:pt x="0" y="653"/>
                    </a:lnTo>
                    <a:lnTo>
                      <a:pt x="0" y="628"/>
                    </a:lnTo>
                    <a:lnTo>
                      <a:pt x="0" y="615"/>
                    </a:lnTo>
                    <a:lnTo>
                      <a:pt x="14" y="602"/>
                    </a:lnTo>
                    <a:lnTo>
                      <a:pt x="14" y="589"/>
                    </a:lnTo>
                    <a:lnTo>
                      <a:pt x="14" y="564"/>
                    </a:lnTo>
                    <a:lnTo>
                      <a:pt x="14" y="551"/>
                    </a:lnTo>
                    <a:lnTo>
                      <a:pt x="28" y="538"/>
                    </a:lnTo>
                    <a:lnTo>
                      <a:pt x="28" y="525"/>
                    </a:lnTo>
                    <a:lnTo>
                      <a:pt x="28" y="500"/>
                    </a:lnTo>
                    <a:lnTo>
                      <a:pt x="41" y="487"/>
                    </a:lnTo>
                    <a:lnTo>
                      <a:pt x="41" y="474"/>
                    </a:lnTo>
                    <a:lnTo>
                      <a:pt x="41" y="461"/>
                    </a:lnTo>
                    <a:lnTo>
                      <a:pt x="55" y="448"/>
                    </a:lnTo>
                    <a:lnTo>
                      <a:pt x="55" y="423"/>
                    </a:lnTo>
                    <a:lnTo>
                      <a:pt x="69" y="410"/>
                    </a:lnTo>
                    <a:lnTo>
                      <a:pt x="69" y="397"/>
                    </a:lnTo>
                    <a:lnTo>
                      <a:pt x="69" y="384"/>
                    </a:lnTo>
                    <a:lnTo>
                      <a:pt x="83" y="372"/>
                    </a:lnTo>
                    <a:lnTo>
                      <a:pt x="83" y="359"/>
                    </a:lnTo>
                    <a:lnTo>
                      <a:pt x="96" y="333"/>
                    </a:lnTo>
                    <a:lnTo>
                      <a:pt x="110" y="320"/>
                    </a:lnTo>
                    <a:lnTo>
                      <a:pt x="110" y="308"/>
                    </a:lnTo>
                    <a:lnTo>
                      <a:pt x="124" y="295"/>
                    </a:lnTo>
                    <a:lnTo>
                      <a:pt x="124" y="282"/>
                    </a:lnTo>
                    <a:lnTo>
                      <a:pt x="138" y="269"/>
                    </a:lnTo>
                    <a:lnTo>
                      <a:pt x="152" y="256"/>
                    </a:lnTo>
                    <a:lnTo>
                      <a:pt x="152" y="243"/>
                    </a:lnTo>
                    <a:lnTo>
                      <a:pt x="165" y="231"/>
                    </a:lnTo>
                    <a:lnTo>
                      <a:pt x="179" y="218"/>
                    </a:lnTo>
                    <a:lnTo>
                      <a:pt x="193" y="205"/>
                    </a:lnTo>
                    <a:lnTo>
                      <a:pt x="193" y="192"/>
                    </a:lnTo>
                    <a:lnTo>
                      <a:pt x="207" y="179"/>
                    </a:lnTo>
                    <a:lnTo>
                      <a:pt x="220" y="167"/>
                    </a:lnTo>
                    <a:lnTo>
                      <a:pt x="234" y="154"/>
                    </a:lnTo>
                    <a:lnTo>
                      <a:pt x="234" y="141"/>
                    </a:lnTo>
                    <a:lnTo>
                      <a:pt x="248" y="128"/>
                    </a:lnTo>
                    <a:lnTo>
                      <a:pt x="262" y="115"/>
                    </a:lnTo>
                    <a:lnTo>
                      <a:pt x="275" y="102"/>
                    </a:lnTo>
                    <a:lnTo>
                      <a:pt x="289" y="90"/>
                    </a:lnTo>
                    <a:lnTo>
                      <a:pt x="303" y="77"/>
                    </a:lnTo>
                    <a:lnTo>
                      <a:pt x="317" y="64"/>
                    </a:lnTo>
                    <a:lnTo>
                      <a:pt x="331" y="51"/>
                    </a:lnTo>
                    <a:lnTo>
                      <a:pt x="344" y="51"/>
                    </a:lnTo>
                    <a:lnTo>
                      <a:pt x="344" y="38"/>
                    </a:lnTo>
                    <a:lnTo>
                      <a:pt x="358" y="26"/>
                    </a:lnTo>
                    <a:lnTo>
                      <a:pt x="372" y="13"/>
                    </a:lnTo>
                    <a:lnTo>
                      <a:pt x="386" y="0"/>
                    </a:lnTo>
                    <a:lnTo>
                      <a:pt x="399" y="0"/>
                    </a:lnTo>
                    <a:lnTo>
                      <a:pt x="606" y="243"/>
                    </a:lnTo>
                    <a:lnTo>
                      <a:pt x="592" y="256"/>
                    </a:lnTo>
                    <a:lnTo>
                      <a:pt x="578" y="256"/>
                    </a:lnTo>
                    <a:lnTo>
                      <a:pt x="578" y="269"/>
                    </a:lnTo>
                    <a:lnTo>
                      <a:pt x="565" y="269"/>
                    </a:lnTo>
                    <a:lnTo>
                      <a:pt x="551" y="282"/>
                    </a:lnTo>
                    <a:lnTo>
                      <a:pt x="537" y="295"/>
                    </a:lnTo>
                    <a:lnTo>
                      <a:pt x="523" y="295"/>
                    </a:lnTo>
                    <a:lnTo>
                      <a:pt x="523" y="308"/>
                    </a:lnTo>
                    <a:lnTo>
                      <a:pt x="510" y="320"/>
                    </a:lnTo>
                    <a:lnTo>
                      <a:pt x="496" y="333"/>
                    </a:lnTo>
                    <a:lnTo>
                      <a:pt x="482" y="346"/>
                    </a:lnTo>
                    <a:lnTo>
                      <a:pt x="468" y="359"/>
                    </a:lnTo>
                    <a:lnTo>
                      <a:pt x="454" y="372"/>
                    </a:lnTo>
                    <a:lnTo>
                      <a:pt x="454" y="384"/>
                    </a:lnTo>
                    <a:lnTo>
                      <a:pt x="441" y="384"/>
                    </a:lnTo>
                    <a:lnTo>
                      <a:pt x="441" y="397"/>
                    </a:lnTo>
                    <a:lnTo>
                      <a:pt x="427" y="410"/>
                    </a:lnTo>
                    <a:lnTo>
                      <a:pt x="427" y="423"/>
                    </a:lnTo>
                    <a:lnTo>
                      <a:pt x="413" y="436"/>
                    </a:lnTo>
                    <a:lnTo>
                      <a:pt x="413" y="448"/>
                    </a:lnTo>
                    <a:lnTo>
                      <a:pt x="399" y="448"/>
                    </a:lnTo>
                    <a:lnTo>
                      <a:pt x="399" y="461"/>
                    </a:lnTo>
                    <a:lnTo>
                      <a:pt x="399" y="474"/>
                    </a:lnTo>
                    <a:lnTo>
                      <a:pt x="386" y="487"/>
                    </a:lnTo>
                    <a:lnTo>
                      <a:pt x="386" y="500"/>
                    </a:lnTo>
                    <a:lnTo>
                      <a:pt x="372" y="513"/>
                    </a:lnTo>
                    <a:lnTo>
                      <a:pt x="372" y="525"/>
                    </a:lnTo>
                    <a:lnTo>
                      <a:pt x="372" y="538"/>
                    </a:lnTo>
                    <a:lnTo>
                      <a:pt x="358" y="538"/>
                    </a:lnTo>
                    <a:lnTo>
                      <a:pt x="358" y="551"/>
                    </a:lnTo>
                    <a:lnTo>
                      <a:pt x="358" y="564"/>
                    </a:lnTo>
                    <a:lnTo>
                      <a:pt x="358" y="577"/>
                    </a:lnTo>
                    <a:lnTo>
                      <a:pt x="344" y="589"/>
                    </a:lnTo>
                    <a:lnTo>
                      <a:pt x="344" y="602"/>
                    </a:lnTo>
                    <a:lnTo>
                      <a:pt x="344" y="615"/>
                    </a:lnTo>
                    <a:lnTo>
                      <a:pt x="344" y="628"/>
                    </a:lnTo>
                    <a:lnTo>
                      <a:pt x="331" y="641"/>
                    </a:lnTo>
                    <a:lnTo>
                      <a:pt x="331" y="653"/>
                    </a:lnTo>
                    <a:lnTo>
                      <a:pt x="331" y="666"/>
                    </a:lnTo>
                    <a:lnTo>
                      <a:pt x="331" y="679"/>
                    </a:lnTo>
                    <a:lnTo>
                      <a:pt x="331" y="692"/>
                    </a:lnTo>
                    <a:lnTo>
                      <a:pt x="331" y="705"/>
                    </a:lnTo>
                    <a:lnTo>
                      <a:pt x="331" y="718"/>
                    </a:lnTo>
                    <a:lnTo>
                      <a:pt x="331" y="730"/>
                    </a:lnTo>
                    <a:lnTo>
                      <a:pt x="331" y="743"/>
                    </a:lnTo>
                    <a:lnTo>
                      <a:pt x="0" y="743"/>
                    </a:lnTo>
                    <a:close/>
                  </a:path>
                </a:pathLst>
              </a:custGeom>
              <a:solidFill>
                <a:srgbClr val="FFFFC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7" name="Freeform 17"/>
              <p:cNvSpPr>
                <a:spLocks/>
              </p:cNvSpPr>
              <p:nvPr/>
            </p:nvSpPr>
            <p:spPr bwMode="auto">
              <a:xfrm>
                <a:off x="1540" y="1428"/>
                <a:ext cx="593" cy="422"/>
              </a:xfrm>
              <a:custGeom>
                <a:avLst/>
                <a:gdLst>
                  <a:gd name="T0" fmla="*/ 14 w 593"/>
                  <a:gd name="T1" fmla="*/ 166 h 422"/>
                  <a:gd name="T2" fmla="*/ 55 w 593"/>
                  <a:gd name="T3" fmla="*/ 141 h 422"/>
                  <a:gd name="T4" fmla="*/ 83 w 593"/>
                  <a:gd name="T5" fmla="*/ 128 h 422"/>
                  <a:gd name="T6" fmla="*/ 111 w 593"/>
                  <a:gd name="T7" fmla="*/ 115 h 422"/>
                  <a:gd name="T8" fmla="*/ 138 w 593"/>
                  <a:gd name="T9" fmla="*/ 102 h 422"/>
                  <a:gd name="T10" fmla="*/ 166 w 593"/>
                  <a:gd name="T11" fmla="*/ 89 h 422"/>
                  <a:gd name="T12" fmla="*/ 207 w 593"/>
                  <a:gd name="T13" fmla="*/ 76 h 422"/>
                  <a:gd name="T14" fmla="*/ 235 w 593"/>
                  <a:gd name="T15" fmla="*/ 64 h 422"/>
                  <a:gd name="T16" fmla="*/ 262 w 593"/>
                  <a:gd name="T17" fmla="*/ 51 h 422"/>
                  <a:gd name="T18" fmla="*/ 303 w 593"/>
                  <a:gd name="T19" fmla="*/ 38 h 422"/>
                  <a:gd name="T20" fmla="*/ 331 w 593"/>
                  <a:gd name="T21" fmla="*/ 25 h 422"/>
                  <a:gd name="T22" fmla="*/ 372 w 593"/>
                  <a:gd name="T23" fmla="*/ 25 h 422"/>
                  <a:gd name="T24" fmla="*/ 400 w 593"/>
                  <a:gd name="T25" fmla="*/ 12 h 422"/>
                  <a:gd name="T26" fmla="*/ 427 w 593"/>
                  <a:gd name="T27" fmla="*/ 12 h 422"/>
                  <a:gd name="T28" fmla="*/ 469 w 593"/>
                  <a:gd name="T29" fmla="*/ 0 h 422"/>
                  <a:gd name="T30" fmla="*/ 496 w 593"/>
                  <a:gd name="T31" fmla="*/ 0 h 422"/>
                  <a:gd name="T32" fmla="*/ 538 w 593"/>
                  <a:gd name="T33" fmla="*/ 0 h 422"/>
                  <a:gd name="T34" fmla="*/ 565 w 593"/>
                  <a:gd name="T35" fmla="*/ 0 h 422"/>
                  <a:gd name="T36" fmla="*/ 593 w 593"/>
                  <a:gd name="T37" fmla="*/ 307 h 422"/>
                  <a:gd name="T38" fmla="*/ 565 w 593"/>
                  <a:gd name="T39" fmla="*/ 307 h 422"/>
                  <a:gd name="T40" fmla="*/ 538 w 593"/>
                  <a:gd name="T41" fmla="*/ 307 h 422"/>
                  <a:gd name="T42" fmla="*/ 524 w 593"/>
                  <a:gd name="T43" fmla="*/ 307 h 422"/>
                  <a:gd name="T44" fmla="*/ 496 w 593"/>
                  <a:gd name="T45" fmla="*/ 307 h 422"/>
                  <a:gd name="T46" fmla="*/ 469 w 593"/>
                  <a:gd name="T47" fmla="*/ 307 h 422"/>
                  <a:gd name="T48" fmla="*/ 455 w 593"/>
                  <a:gd name="T49" fmla="*/ 320 h 422"/>
                  <a:gd name="T50" fmla="*/ 427 w 593"/>
                  <a:gd name="T51" fmla="*/ 320 h 422"/>
                  <a:gd name="T52" fmla="*/ 414 w 593"/>
                  <a:gd name="T53" fmla="*/ 333 h 422"/>
                  <a:gd name="T54" fmla="*/ 386 w 593"/>
                  <a:gd name="T55" fmla="*/ 333 h 422"/>
                  <a:gd name="T56" fmla="*/ 358 w 593"/>
                  <a:gd name="T57" fmla="*/ 346 h 422"/>
                  <a:gd name="T58" fmla="*/ 345 w 593"/>
                  <a:gd name="T59" fmla="*/ 346 h 422"/>
                  <a:gd name="T60" fmla="*/ 317 w 593"/>
                  <a:gd name="T61" fmla="*/ 358 h 422"/>
                  <a:gd name="T62" fmla="*/ 303 w 593"/>
                  <a:gd name="T63" fmla="*/ 371 h 422"/>
                  <a:gd name="T64" fmla="*/ 276 w 593"/>
                  <a:gd name="T65" fmla="*/ 371 h 422"/>
                  <a:gd name="T66" fmla="*/ 262 w 593"/>
                  <a:gd name="T67" fmla="*/ 384 h 422"/>
                  <a:gd name="T68" fmla="*/ 235 w 593"/>
                  <a:gd name="T69" fmla="*/ 397 h 422"/>
                  <a:gd name="T70" fmla="*/ 221 w 593"/>
                  <a:gd name="T71" fmla="*/ 410 h 422"/>
                  <a:gd name="T72" fmla="*/ 207 w 593"/>
                  <a:gd name="T73" fmla="*/ 422 h 42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93"/>
                  <a:gd name="T112" fmla="*/ 0 h 422"/>
                  <a:gd name="T113" fmla="*/ 593 w 593"/>
                  <a:gd name="T114" fmla="*/ 422 h 42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93" h="422">
                    <a:moveTo>
                      <a:pt x="0" y="179"/>
                    </a:moveTo>
                    <a:lnTo>
                      <a:pt x="14" y="166"/>
                    </a:lnTo>
                    <a:lnTo>
                      <a:pt x="28" y="153"/>
                    </a:lnTo>
                    <a:lnTo>
                      <a:pt x="55" y="141"/>
                    </a:lnTo>
                    <a:lnTo>
                      <a:pt x="69" y="141"/>
                    </a:lnTo>
                    <a:lnTo>
                      <a:pt x="83" y="128"/>
                    </a:lnTo>
                    <a:lnTo>
                      <a:pt x="97" y="115"/>
                    </a:lnTo>
                    <a:lnTo>
                      <a:pt x="111" y="115"/>
                    </a:lnTo>
                    <a:lnTo>
                      <a:pt x="124" y="102"/>
                    </a:lnTo>
                    <a:lnTo>
                      <a:pt x="138" y="102"/>
                    </a:lnTo>
                    <a:lnTo>
                      <a:pt x="152" y="89"/>
                    </a:lnTo>
                    <a:lnTo>
                      <a:pt x="166" y="89"/>
                    </a:lnTo>
                    <a:lnTo>
                      <a:pt x="179" y="76"/>
                    </a:lnTo>
                    <a:lnTo>
                      <a:pt x="207" y="76"/>
                    </a:lnTo>
                    <a:lnTo>
                      <a:pt x="221" y="64"/>
                    </a:lnTo>
                    <a:lnTo>
                      <a:pt x="235" y="64"/>
                    </a:lnTo>
                    <a:lnTo>
                      <a:pt x="248" y="51"/>
                    </a:lnTo>
                    <a:lnTo>
                      <a:pt x="262" y="51"/>
                    </a:lnTo>
                    <a:lnTo>
                      <a:pt x="276" y="38"/>
                    </a:lnTo>
                    <a:lnTo>
                      <a:pt x="303" y="38"/>
                    </a:lnTo>
                    <a:lnTo>
                      <a:pt x="317" y="38"/>
                    </a:lnTo>
                    <a:lnTo>
                      <a:pt x="331" y="25"/>
                    </a:lnTo>
                    <a:lnTo>
                      <a:pt x="345" y="25"/>
                    </a:lnTo>
                    <a:lnTo>
                      <a:pt x="372" y="25"/>
                    </a:lnTo>
                    <a:lnTo>
                      <a:pt x="386" y="12"/>
                    </a:lnTo>
                    <a:lnTo>
                      <a:pt x="400" y="12"/>
                    </a:lnTo>
                    <a:lnTo>
                      <a:pt x="414" y="12"/>
                    </a:lnTo>
                    <a:lnTo>
                      <a:pt x="427" y="12"/>
                    </a:lnTo>
                    <a:lnTo>
                      <a:pt x="455" y="0"/>
                    </a:lnTo>
                    <a:lnTo>
                      <a:pt x="469" y="0"/>
                    </a:lnTo>
                    <a:lnTo>
                      <a:pt x="482" y="0"/>
                    </a:lnTo>
                    <a:lnTo>
                      <a:pt x="496" y="0"/>
                    </a:lnTo>
                    <a:lnTo>
                      <a:pt x="524" y="0"/>
                    </a:lnTo>
                    <a:lnTo>
                      <a:pt x="538" y="0"/>
                    </a:lnTo>
                    <a:lnTo>
                      <a:pt x="551" y="0"/>
                    </a:lnTo>
                    <a:lnTo>
                      <a:pt x="565" y="0"/>
                    </a:lnTo>
                    <a:lnTo>
                      <a:pt x="593" y="0"/>
                    </a:lnTo>
                    <a:lnTo>
                      <a:pt x="593" y="307"/>
                    </a:lnTo>
                    <a:lnTo>
                      <a:pt x="579" y="307"/>
                    </a:lnTo>
                    <a:lnTo>
                      <a:pt x="565" y="307"/>
                    </a:lnTo>
                    <a:lnTo>
                      <a:pt x="551" y="307"/>
                    </a:lnTo>
                    <a:lnTo>
                      <a:pt x="538" y="307"/>
                    </a:lnTo>
                    <a:lnTo>
                      <a:pt x="524" y="307"/>
                    </a:lnTo>
                    <a:lnTo>
                      <a:pt x="510" y="307"/>
                    </a:lnTo>
                    <a:lnTo>
                      <a:pt x="496" y="307"/>
                    </a:lnTo>
                    <a:lnTo>
                      <a:pt x="482" y="307"/>
                    </a:lnTo>
                    <a:lnTo>
                      <a:pt x="469" y="307"/>
                    </a:lnTo>
                    <a:lnTo>
                      <a:pt x="469" y="320"/>
                    </a:lnTo>
                    <a:lnTo>
                      <a:pt x="455" y="320"/>
                    </a:lnTo>
                    <a:lnTo>
                      <a:pt x="441" y="320"/>
                    </a:lnTo>
                    <a:lnTo>
                      <a:pt x="427" y="320"/>
                    </a:lnTo>
                    <a:lnTo>
                      <a:pt x="414" y="320"/>
                    </a:lnTo>
                    <a:lnTo>
                      <a:pt x="414" y="333"/>
                    </a:lnTo>
                    <a:lnTo>
                      <a:pt x="400" y="333"/>
                    </a:lnTo>
                    <a:lnTo>
                      <a:pt x="386" y="333"/>
                    </a:lnTo>
                    <a:lnTo>
                      <a:pt x="372" y="333"/>
                    </a:lnTo>
                    <a:lnTo>
                      <a:pt x="358" y="346"/>
                    </a:lnTo>
                    <a:lnTo>
                      <a:pt x="345" y="346"/>
                    </a:lnTo>
                    <a:lnTo>
                      <a:pt x="331" y="358"/>
                    </a:lnTo>
                    <a:lnTo>
                      <a:pt x="317" y="358"/>
                    </a:lnTo>
                    <a:lnTo>
                      <a:pt x="303" y="358"/>
                    </a:lnTo>
                    <a:lnTo>
                      <a:pt x="303" y="371"/>
                    </a:lnTo>
                    <a:lnTo>
                      <a:pt x="290" y="371"/>
                    </a:lnTo>
                    <a:lnTo>
                      <a:pt x="276" y="371"/>
                    </a:lnTo>
                    <a:lnTo>
                      <a:pt x="262" y="384"/>
                    </a:lnTo>
                    <a:lnTo>
                      <a:pt x="248" y="397"/>
                    </a:lnTo>
                    <a:lnTo>
                      <a:pt x="235" y="397"/>
                    </a:lnTo>
                    <a:lnTo>
                      <a:pt x="235" y="410"/>
                    </a:lnTo>
                    <a:lnTo>
                      <a:pt x="221" y="410"/>
                    </a:lnTo>
                    <a:lnTo>
                      <a:pt x="207" y="422"/>
                    </a:lnTo>
                    <a:lnTo>
                      <a:pt x="0" y="179"/>
                    </a:lnTo>
                    <a:close/>
                  </a:path>
                </a:pathLst>
              </a:custGeom>
              <a:solidFill>
                <a:srgbClr val="FF00FF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8" name="Freeform 18"/>
              <p:cNvSpPr>
                <a:spLocks/>
              </p:cNvSpPr>
              <p:nvPr/>
            </p:nvSpPr>
            <p:spPr bwMode="auto">
              <a:xfrm>
                <a:off x="2133" y="1120"/>
                <a:ext cx="550" cy="397"/>
              </a:xfrm>
              <a:custGeom>
                <a:avLst/>
                <a:gdLst>
                  <a:gd name="T0" fmla="*/ 0 w 550"/>
                  <a:gd name="T1" fmla="*/ 0 h 397"/>
                  <a:gd name="T2" fmla="*/ 13 w 550"/>
                  <a:gd name="T3" fmla="*/ 0 h 397"/>
                  <a:gd name="T4" fmla="*/ 41 w 550"/>
                  <a:gd name="T5" fmla="*/ 0 h 397"/>
                  <a:gd name="T6" fmla="*/ 68 w 550"/>
                  <a:gd name="T7" fmla="*/ 0 h 397"/>
                  <a:gd name="T8" fmla="*/ 82 w 550"/>
                  <a:gd name="T9" fmla="*/ 0 h 397"/>
                  <a:gd name="T10" fmla="*/ 110 w 550"/>
                  <a:gd name="T11" fmla="*/ 0 h 397"/>
                  <a:gd name="T12" fmla="*/ 137 w 550"/>
                  <a:gd name="T13" fmla="*/ 0 h 397"/>
                  <a:gd name="T14" fmla="*/ 151 w 550"/>
                  <a:gd name="T15" fmla="*/ 0 h 397"/>
                  <a:gd name="T16" fmla="*/ 179 w 550"/>
                  <a:gd name="T17" fmla="*/ 13 h 397"/>
                  <a:gd name="T18" fmla="*/ 206 w 550"/>
                  <a:gd name="T19" fmla="*/ 13 h 397"/>
                  <a:gd name="T20" fmla="*/ 220 w 550"/>
                  <a:gd name="T21" fmla="*/ 13 h 397"/>
                  <a:gd name="T22" fmla="*/ 247 w 550"/>
                  <a:gd name="T23" fmla="*/ 26 h 397"/>
                  <a:gd name="T24" fmla="*/ 275 w 550"/>
                  <a:gd name="T25" fmla="*/ 26 h 397"/>
                  <a:gd name="T26" fmla="*/ 289 w 550"/>
                  <a:gd name="T27" fmla="*/ 26 h 397"/>
                  <a:gd name="T28" fmla="*/ 316 w 550"/>
                  <a:gd name="T29" fmla="*/ 39 h 397"/>
                  <a:gd name="T30" fmla="*/ 344 w 550"/>
                  <a:gd name="T31" fmla="*/ 39 h 397"/>
                  <a:gd name="T32" fmla="*/ 358 w 550"/>
                  <a:gd name="T33" fmla="*/ 39 h 397"/>
                  <a:gd name="T34" fmla="*/ 385 w 550"/>
                  <a:gd name="T35" fmla="*/ 51 h 397"/>
                  <a:gd name="T36" fmla="*/ 399 w 550"/>
                  <a:gd name="T37" fmla="*/ 51 h 397"/>
                  <a:gd name="T38" fmla="*/ 427 w 550"/>
                  <a:gd name="T39" fmla="*/ 64 h 397"/>
                  <a:gd name="T40" fmla="*/ 454 w 550"/>
                  <a:gd name="T41" fmla="*/ 77 h 397"/>
                  <a:gd name="T42" fmla="*/ 468 w 550"/>
                  <a:gd name="T43" fmla="*/ 77 h 397"/>
                  <a:gd name="T44" fmla="*/ 495 w 550"/>
                  <a:gd name="T45" fmla="*/ 90 h 397"/>
                  <a:gd name="T46" fmla="*/ 509 w 550"/>
                  <a:gd name="T47" fmla="*/ 90 h 397"/>
                  <a:gd name="T48" fmla="*/ 537 w 550"/>
                  <a:gd name="T49" fmla="*/ 103 h 397"/>
                  <a:gd name="T50" fmla="*/ 550 w 550"/>
                  <a:gd name="T51" fmla="*/ 115 h 397"/>
                  <a:gd name="T52" fmla="*/ 413 w 550"/>
                  <a:gd name="T53" fmla="*/ 397 h 397"/>
                  <a:gd name="T54" fmla="*/ 399 w 550"/>
                  <a:gd name="T55" fmla="*/ 384 h 397"/>
                  <a:gd name="T56" fmla="*/ 385 w 550"/>
                  <a:gd name="T57" fmla="*/ 384 h 397"/>
                  <a:gd name="T58" fmla="*/ 371 w 550"/>
                  <a:gd name="T59" fmla="*/ 372 h 397"/>
                  <a:gd name="T60" fmla="*/ 358 w 550"/>
                  <a:gd name="T61" fmla="*/ 372 h 397"/>
                  <a:gd name="T62" fmla="*/ 330 w 550"/>
                  <a:gd name="T63" fmla="*/ 359 h 397"/>
                  <a:gd name="T64" fmla="*/ 316 w 550"/>
                  <a:gd name="T65" fmla="*/ 359 h 397"/>
                  <a:gd name="T66" fmla="*/ 303 w 550"/>
                  <a:gd name="T67" fmla="*/ 346 h 397"/>
                  <a:gd name="T68" fmla="*/ 289 w 550"/>
                  <a:gd name="T69" fmla="*/ 346 h 397"/>
                  <a:gd name="T70" fmla="*/ 275 w 550"/>
                  <a:gd name="T71" fmla="*/ 346 h 397"/>
                  <a:gd name="T72" fmla="*/ 247 w 550"/>
                  <a:gd name="T73" fmla="*/ 333 h 397"/>
                  <a:gd name="T74" fmla="*/ 234 w 550"/>
                  <a:gd name="T75" fmla="*/ 333 h 397"/>
                  <a:gd name="T76" fmla="*/ 220 w 550"/>
                  <a:gd name="T77" fmla="*/ 333 h 397"/>
                  <a:gd name="T78" fmla="*/ 206 w 550"/>
                  <a:gd name="T79" fmla="*/ 320 h 397"/>
                  <a:gd name="T80" fmla="*/ 179 w 550"/>
                  <a:gd name="T81" fmla="*/ 320 h 397"/>
                  <a:gd name="T82" fmla="*/ 165 w 550"/>
                  <a:gd name="T83" fmla="*/ 320 h 397"/>
                  <a:gd name="T84" fmla="*/ 151 w 550"/>
                  <a:gd name="T85" fmla="*/ 320 h 397"/>
                  <a:gd name="T86" fmla="*/ 137 w 550"/>
                  <a:gd name="T87" fmla="*/ 308 h 397"/>
                  <a:gd name="T88" fmla="*/ 124 w 550"/>
                  <a:gd name="T89" fmla="*/ 308 h 397"/>
                  <a:gd name="T90" fmla="*/ 96 w 550"/>
                  <a:gd name="T91" fmla="*/ 308 h 397"/>
                  <a:gd name="T92" fmla="*/ 82 w 550"/>
                  <a:gd name="T93" fmla="*/ 308 h 397"/>
                  <a:gd name="T94" fmla="*/ 68 w 550"/>
                  <a:gd name="T95" fmla="*/ 308 h 397"/>
                  <a:gd name="T96" fmla="*/ 55 w 550"/>
                  <a:gd name="T97" fmla="*/ 308 h 397"/>
                  <a:gd name="T98" fmla="*/ 27 w 550"/>
                  <a:gd name="T99" fmla="*/ 308 h 397"/>
                  <a:gd name="T100" fmla="*/ 13 w 550"/>
                  <a:gd name="T101" fmla="*/ 308 h 397"/>
                  <a:gd name="T102" fmla="*/ 0 w 550"/>
                  <a:gd name="T103" fmla="*/ 308 h 397"/>
                  <a:gd name="T104" fmla="*/ 0 w 550"/>
                  <a:gd name="T105" fmla="*/ 0 h 39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50"/>
                  <a:gd name="T160" fmla="*/ 0 h 397"/>
                  <a:gd name="T161" fmla="*/ 550 w 550"/>
                  <a:gd name="T162" fmla="*/ 397 h 39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50" h="397">
                    <a:moveTo>
                      <a:pt x="0" y="0"/>
                    </a:moveTo>
                    <a:lnTo>
                      <a:pt x="13" y="0"/>
                    </a:lnTo>
                    <a:lnTo>
                      <a:pt x="41" y="0"/>
                    </a:lnTo>
                    <a:lnTo>
                      <a:pt x="68" y="0"/>
                    </a:lnTo>
                    <a:lnTo>
                      <a:pt x="82" y="0"/>
                    </a:lnTo>
                    <a:lnTo>
                      <a:pt x="110" y="0"/>
                    </a:lnTo>
                    <a:lnTo>
                      <a:pt x="137" y="0"/>
                    </a:lnTo>
                    <a:lnTo>
                      <a:pt x="151" y="0"/>
                    </a:lnTo>
                    <a:lnTo>
                      <a:pt x="179" y="13"/>
                    </a:lnTo>
                    <a:lnTo>
                      <a:pt x="206" y="13"/>
                    </a:lnTo>
                    <a:lnTo>
                      <a:pt x="220" y="13"/>
                    </a:lnTo>
                    <a:lnTo>
                      <a:pt x="247" y="26"/>
                    </a:lnTo>
                    <a:lnTo>
                      <a:pt x="275" y="26"/>
                    </a:lnTo>
                    <a:lnTo>
                      <a:pt x="289" y="26"/>
                    </a:lnTo>
                    <a:lnTo>
                      <a:pt x="316" y="39"/>
                    </a:lnTo>
                    <a:lnTo>
                      <a:pt x="344" y="39"/>
                    </a:lnTo>
                    <a:lnTo>
                      <a:pt x="358" y="39"/>
                    </a:lnTo>
                    <a:lnTo>
                      <a:pt x="385" y="51"/>
                    </a:lnTo>
                    <a:lnTo>
                      <a:pt x="399" y="51"/>
                    </a:lnTo>
                    <a:lnTo>
                      <a:pt x="427" y="64"/>
                    </a:lnTo>
                    <a:lnTo>
                      <a:pt x="454" y="77"/>
                    </a:lnTo>
                    <a:lnTo>
                      <a:pt x="468" y="77"/>
                    </a:lnTo>
                    <a:lnTo>
                      <a:pt x="495" y="90"/>
                    </a:lnTo>
                    <a:lnTo>
                      <a:pt x="509" y="90"/>
                    </a:lnTo>
                    <a:lnTo>
                      <a:pt x="537" y="103"/>
                    </a:lnTo>
                    <a:lnTo>
                      <a:pt x="550" y="115"/>
                    </a:lnTo>
                    <a:lnTo>
                      <a:pt x="413" y="397"/>
                    </a:lnTo>
                    <a:lnTo>
                      <a:pt x="399" y="384"/>
                    </a:lnTo>
                    <a:lnTo>
                      <a:pt x="385" y="384"/>
                    </a:lnTo>
                    <a:lnTo>
                      <a:pt x="371" y="372"/>
                    </a:lnTo>
                    <a:lnTo>
                      <a:pt x="358" y="372"/>
                    </a:lnTo>
                    <a:lnTo>
                      <a:pt x="330" y="359"/>
                    </a:lnTo>
                    <a:lnTo>
                      <a:pt x="316" y="359"/>
                    </a:lnTo>
                    <a:lnTo>
                      <a:pt x="303" y="346"/>
                    </a:lnTo>
                    <a:lnTo>
                      <a:pt x="289" y="346"/>
                    </a:lnTo>
                    <a:lnTo>
                      <a:pt x="275" y="346"/>
                    </a:lnTo>
                    <a:lnTo>
                      <a:pt x="247" y="333"/>
                    </a:lnTo>
                    <a:lnTo>
                      <a:pt x="234" y="333"/>
                    </a:lnTo>
                    <a:lnTo>
                      <a:pt x="220" y="333"/>
                    </a:lnTo>
                    <a:lnTo>
                      <a:pt x="206" y="320"/>
                    </a:lnTo>
                    <a:lnTo>
                      <a:pt x="179" y="320"/>
                    </a:lnTo>
                    <a:lnTo>
                      <a:pt x="165" y="320"/>
                    </a:lnTo>
                    <a:lnTo>
                      <a:pt x="151" y="320"/>
                    </a:lnTo>
                    <a:lnTo>
                      <a:pt x="137" y="308"/>
                    </a:lnTo>
                    <a:lnTo>
                      <a:pt x="124" y="308"/>
                    </a:lnTo>
                    <a:lnTo>
                      <a:pt x="96" y="308"/>
                    </a:lnTo>
                    <a:lnTo>
                      <a:pt x="82" y="308"/>
                    </a:lnTo>
                    <a:lnTo>
                      <a:pt x="68" y="308"/>
                    </a:lnTo>
                    <a:lnTo>
                      <a:pt x="55" y="308"/>
                    </a:lnTo>
                    <a:lnTo>
                      <a:pt x="27" y="308"/>
                    </a:lnTo>
                    <a:lnTo>
                      <a:pt x="13" y="308"/>
                    </a:lnTo>
                    <a:lnTo>
                      <a:pt x="0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29" name="Freeform 19"/>
              <p:cNvSpPr>
                <a:spLocks/>
              </p:cNvSpPr>
              <p:nvPr/>
            </p:nvSpPr>
            <p:spPr bwMode="auto">
              <a:xfrm>
                <a:off x="2546" y="1235"/>
                <a:ext cx="909" cy="2115"/>
              </a:xfrm>
              <a:custGeom>
                <a:avLst/>
                <a:gdLst>
                  <a:gd name="T0" fmla="*/ 206 w 909"/>
                  <a:gd name="T1" fmla="*/ 26 h 2115"/>
                  <a:gd name="T2" fmla="*/ 289 w 909"/>
                  <a:gd name="T3" fmla="*/ 64 h 2115"/>
                  <a:gd name="T4" fmla="*/ 358 w 909"/>
                  <a:gd name="T5" fmla="*/ 116 h 2115"/>
                  <a:gd name="T6" fmla="*/ 427 w 909"/>
                  <a:gd name="T7" fmla="*/ 167 h 2115"/>
                  <a:gd name="T8" fmla="*/ 496 w 909"/>
                  <a:gd name="T9" fmla="*/ 231 h 2115"/>
                  <a:gd name="T10" fmla="*/ 564 w 909"/>
                  <a:gd name="T11" fmla="*/ 295 h 2115"/>
                  <a:gd name="T12" fmla="*/ 619 w 909"/>
                  <a:gd name="T13" fmla="*/ 359 h 2115"/>
                  <a:gd name="T14" fmla="*/ 675 w 909"/>
                  <a:gd name="T15" fmla="*/ 423 h 2115"/>
                  <a:gd name="T16" fmla="*/ 730 w 909"/>
                  <a:gd name="T17" fmla="*/ 500 h 2115"/>
                  <a:gd name="T18" fmla="*/ 771 w 909"/>
                  <a:gd name="T19" fmla="*/ 577 h 2115"/>
                  <a:gd name="T20" fmla="*/ 812 w 909"/>
                  <a:gd name="T21" fmla="*/ 654 h 2115"/>
                  <a:gd name="T22" fmla="*/ 840 w 909"/>
                  <a:gd name="T23" fmla="*/ 731 h 2115"/>
                  <a:gd name="T24" fmla="*/ 867 w 909"/>
                  <a:gd name="T25" fmla="*/ 820 h 2115"/>
                  <a:gd name="T26" fmla="*/ 881 w 909"/>
                  <a:gd name="T27" fmla="*/ 897 h 2115"/>
                  <a:gd name="T28" fmla="*/ 895 w 909"/>
                  <a:gd name="T29" fmla="*/ 987 h 2115"/>
                  <a:gd name="T30" fmla="*/ 909 w 909"/>
                  <a:gd name="T31" fmla="*/ 1077 h 2115"/>
                  <a:gd name="T32" fmla="*/ 909 w 909"/>
                  <a:gd name="T33" fmla="*/ 1166 h 2115"/>
                  <a:gd name="T34" fmla="*/ 895 w 909"/>
                  <a:gd name="T35" fmla="*/ 1243 h 2115"/>
                  <a:gd name="T36" fmla="*/ 881 w 909"/>
                  <a:gd name="T37" fmla="*/ 1333 h 2115"/>
                  <a:gd name="T38" fmla="*/ 867 w 909"/>
                  <a:gd name="T39" fmla="*/ 1423 h 2115"/>
                  <a:gd name="T40" fmla="*/ 840 w 909"/>
                  <a:gd name="T41" fmla="*/ 1500 h 2115"/>
                  <a:gd name="T42" fmla="*/ 812 w 909"/>
                  <a:gd name="T43" fmla="*/ 1576 h 2115"/>
                  <a:gd name="T44" fmla="*/ 771 w 909"/>
                  <a:gd name="T45" fmla="*/ 1666 h 2115"/>
                  <a:gd name="T46" fmla="*/ 730 w 909"/>
                  <a:gd name="T47" fmla="*/ 1743 h 2115"/>
                  <a:gd name="T48" fmla="*/ 675 w 909"/>
                  <a:gd name="T49" fmla="*/ 1807 h 2115"/>
                  <a:gd name="T50" fmla="*/ 619 w 909"/>
                  <a:gd name="T51" fmla="*/ 1884 h 2115"/>
                  <a:gd name="T52" fmla="*/ 564 w 909"/>
                  <a:gd name="T53" fmla="*/ 1948 h 2115"/>
                  <a:gd name="T54" fmla="*/ 496 w 909"/>
                  <a:gd name="T55" fmla="*/ 2012 h 2115"/>
                  <a:gd name="T56" fmla="*/ 427 w 909"/>
                  <a:gd name="T57" fmla="*/ 2063 h 2115"/>
                  <a:gd name="T58" fmla="*/ 358 w 909"/>
                  <a:gd name="T59" fmla="*/ 2115 h 2115"/>
                  <a:gd name="T60" fmla="*/ 206 w 909"/>
                  <a:gd name="T61" fmla="*/ 1846 h 2115"/>
                  <a:gd name="T62" fmla="*/ 261 w 909"/>
                  <a:gd name="T63" fmla="*/ 1794 h 2115"/>
                  <a:gd name="T64" fmla="*/ 303 w 909"/>
                  <a:gd name="T65" fmla="*/ 1756 h 2115"/>
                  <a:gd name="T66" fmla="*/ 358 w 909"/>
                  <a:gd name="T67" fmla="*/ 1705 h 2115"/>
                  <a:gd name="T68" fmla="*/ 399 w 909"/>
                  <a:gd name="T69" fmla="*/ 1653 h 2115"/>
                  <a:gd name="T70" fmla="*/ 427 w 909"/>
                  <a:gd name="T71" fmla="*/ 1602 h 2115"/>
                  <a:gd name="T72" fmla="*/ 468 w 909"/>
                  <a:gd name="T73" fmla="*/ 1538 h 2115"/>
                  <a:gd name="T74" fmla="*/ 496 w 909"/>
                  <a:gd name="T75" fmla="*/ 1487 h 2115"/>
                  <a:gd name="T76" fmla="*/ 523 w 909"/>
                  <a:gd name="T77" fmla="*/ 1423 h 2115"/>
                  <a:gd name="T78" fmla="*/ 537 w 909"/>
                  <a:gd name="T79" fmla="*/ 1359 h 2115"/>
                  <a:gd name="T80" fmla="*/ 551 w 909"/>
                  <a:gd name="T81" fmla="*/ 1295 h 2115"/>
                  <a:gd name="T82" fmla="*/ 564 w 909"/>
                  <a:gd name="T83" fmla="*/ 1230 h 2115"/>
                  <a:gd name="T84" fmla="*/ 578 w 909"/>
                  <a:gd name="T85" fmla="*/ 1166 h 2115"/>
                  <a:gd name="T86" fmla="*/ 578 w 909"/>
                  <a:gd name="T87" fmla="*/ 1102 h 2115"/>
                  <a:gd name="T88" fmla="*/ 564 w 909"/>
                  <a:gd name="T89" fmla="*/ 1038 h 2115"/>
                  <a:gd name="T90" fmla="*/ 564 w 909"/>
                  <a:gd name="T91" fmla="*/ 974 h 2115"/>
                  <a:gd name="T92" fmla="*/ 551 w 909"/>
                  <a:gd name="T93" fmla="*/ 910 h 2115"/>
                  <a:gd name="T94" fmla="*/ 537 w 909"/>
                  <a:gd name="T95" fmla="*/ 846 h 2115"/>
                  <a:gd name="T96" fmla="*/ 509 w 909"/>
                  <a:gd name="T97" fmla="*/ 782 h 2115"/>
                  <a:gd name="T98" fmla="*/ 482 w 909"/>
                  <a:gd name="T99" fmla="*/ 731 h 2115"/>
                  <a:gd name="T100" fmla="*/ 454 w 909"/>
                  <a:gd name="T101" fmla="*/ 667 h 2115"/>
                  <a:gd name="T102" fmla="*/ 413 w 909"/>
                  <a:gd name="T103" fmla="*/ 615 h 2115"/>
                  <a:gd name="T104" fmla="*/ 372 w 909"/>
                  <a:gd name="T105" fmla="*/ 564 h 2115"/>
                  <a:gd name="T106" fmla="*/ 330 w 909"/>
                  <a:gd name="T107" fmla="*/ 513 h 2115"/>
                  <a:gd name="T108" fmla="*/ 289 w 909"/>
                  <a:gd name="T109" fmla="*/ 462 h 2115"/>
                  <a:gd name="T110" fmla="*/ 234 w 909"/>
                  <a:gd name="T111" fmla="*/ 423 h 2115"/>
                  <a:gd name="T112" fmla="*/ 179 w 909"/>
                  <a:gd name="T113" fmla="*/ 372 h 2115"/>
                  <a:gd name="T114" fmla="*/ 124 w 909"/>
                  <a:gd name="T115" fmla="*/ 334 h 2115"/>
                  <a:gd name="T116" fmla="*/ 69 w 909"/>
                  <a:gd name="T117" fmla="*/ 308 h 2115"/>
                  <a:gd name="T118" fmla="*/ 0 w 909"/>
                  <a:gd name="T119" fmla="*/ 282 h 211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09"/>
                  <a:gd name="T181" fmla="*/ 0 h 2115"/>
                  <a:gd name="T182" fmla="*/ 909 w 909"/>
                  <a:gd name="T183" fmla="*/ 2115 h 211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09" h="2115">
                    <a:moveTo>
                      <a:pt x="137" y="0"/>
                    </a:moveTo>
                    <a:lnTo>
                      <a:pt x="165" y="13"/>
                    </a:lnTo>
                    <a:lnTo>
                      <a:pt x="179" y="13"/>
                    </a:lnTo>
                    <a:lnTo>
                      <a:pt x="206" y="26"/>
                    </a:lnTo>
                    <a:lnTo>
                      <a:pt x="220" y="39"/>
                    </a:lnTo>
                    <a:lnTo>
                      <a:pt x="248" y="52"/>
                    </a:lnTo>
                    <a:lnTo>
                      <a:pt x="261" y="64"/>
                    </a:lnTo>
                    <a:lnTo>
                      <a:pt x="289" y="64"/>
                    </a:lnTo>
                    <a:lnTo>
                      <a:pt x="303" y="77"/>
                    </a:lnTo>
                    <a:lnTo>
                      <a:pt x="316" y="90"/>
                    </a:lnTo>
                    <a:lnTo>
                      <a:pt x="344" y="103"/>
                    </a:lnTo>
                    <a:lnTo>
                      <a:pt x="358" y="116"/>
                    </a:lnTo>
                    <a:lnTo>
                      <a:pt x="385" y="129"/>
                    </a:lnTo>
                    <a:lnTo>
                      <a:pt x="399" y="141"/>
                    </a:lnTo>
                    <a:lnTo>
                      <a:pt x="413" y="154"/>
                    </a:lnTo>
                    <a:lnTo>
                      <a:pt x="427" y="167"/>
                    </a:lnTo>
                    <a:lnTo>
                      <a:pt x="454" y="180"/>
                    </a:lnTo>
                    <a:lnTo>
                      <a:pt x="468" y="205"/>
                    </a:lnTo>
                    <a:lnTo>
                      <a:pt x="482" y="218"/>
                    </a:lnTo>
                    <a:lnTo>
                      <a:pt x="496" y="231"/>
                    </a:lnTo>
                    <a:lnTo>
                      <a:pt x="523" y="244"/>
                    </a:lnTo>
                    <a:lnTo>
                      <a:pt x="537" y="257"/>
                    </a:lnTo>
                    <a:lnTo>
                      <a:pt x="551" y="269"/>
                    </a:lnTo>
                    <a:lnTo>
                      <a:pt x="564" y="295"/>
                    </a:lnTo>
                    <a:lnTo>
                      <a:pt x="578" y="308"/>
                    </a:lnTo>
                    <a:lnTo>
                      <a:pt x="592" y="321"/>
                    </a:lnTo>
                    <a:lnTo>
                      <a:pt x="606" y="346"/>
                    </a:lnTo>
                    <a:lnTo>
                      <a:pt x="619" y="359"/>
                    </a:lnTo>
                    <a:lnTo>
                      <a:pt x="633" y="372"/>
                    </a:lnTo>
                    <a:lnTo>
                      <a:pt x="647" y="398"/>
                    </a:lnTo>
                    <a:lnTo>
                      <a:pt x="661" y="410"/>
                    </a:lnTo>
                    <a:lnTo>
                      <a:pt x="675" y="423"/>
                    </a:lnTo>
                    <a:lnTo>
                      <a:pt x="688" y="449"/>
                    </a:lnTo>
                    <a:lnTo>
                      <a:pt x="702" y="462"/>
                    </a:lnTo>
                    <a:lnTo>
                      <a:pt x="716" y="487"/>
                    </a:lnTo>
                    <a:lnTo>
                      <a:pt x="730" y="500"/>
                    </a:lnTo>
                    <a:lnTo>
                      <a:pt x="743" y="513"/>
                    </a:lnTo>
                    <a:lnTo>
                      <a:pt x="757" y="539"/>
                    </a:lnTo>
                    <a:lnTo>
                      <a:pt x="757" y="551"/>
                    </a:lnTo>
                    <a:lnTo>
                      <a:pt x="771" y="577"/>
                    </a:lnTo>
                    <a:lnTo>
                      <a:pt x="785" y="590"/>
                    </a:lnTo>
                    <a:lnTo>
                      <a:pt x="785" y="615"/>
                    </a:lnTo>
                    <a:lnTo>
                      <a:pt x="798" y="641"/>
                    </a:lnTo>
                    <a:lnTo>
                      <a:pt x="812" y="654"/>
                    </a:lnTo>
                    <a:lnTo>
                      <a:pt x="812" y="680"/>
                    </a:lnTo>
                    <a:lnTo>
                      <a:pt x="826" y="692"/>
                    </a:lnTo>
                    <a:lnTo>
                      <a:pt x="840" y="718"/>
                    </a:lnTo>
                    <a:lnTo>
                      <a:pt x="840" y="731"/>
                    </a:lnTo>
                    <a:lnTo>
                      <a:pt x="854" y="756"/>
                    </a:lnTo>
                    <a:lnTo>
                      <a:pt x="854" y="782"/>
                    </a:lnTo>
                    <a:lnTo>
                      <a:pt x="854" y="795"/>
                    </a:lnTo>
                    <a:lnTo>
                      <a:pt x="867" y="820"/>
                    </a:lnTo>
                    <a:lnTo>
                      <a:pt x="867" y="846"/>
                    </a:lnTo>
                    <a:lnTo>
                      <a:pt x="881" y="859"/>
                    </a:lnTo>
                    <a:lnTo>
                      <a:pt x="881" y="885"/>
                    </a:lnTo>
                    <a:lnTo>
                      <a:pt x="881" y="897"/>
                    </a:lnTo>
                    <a:lnTo>
                      <a:pt x="895" y="923"/>
                    </a:lnTo>
                    <a:lnTo>
                      <a:pt x="895" y="949"/>
                    </a:lnTo>
                    <a:lnTo>
                      <a:pt x="895" y="961"/>
                    </a:lnTo>
                    <a:lnTo>
                      <a:pt x="895" y="987"/>
                    </a:lnTo>
                    <a:lnTo>
                      <a:pt x="895" y="1013"/>
                    </a:lnTo>
                    <a:lnTo>
                      <a:pt x="909" y="1038"/>
                    </a:lnTo>
                    <a:lnTo>
                      <a:pt x="909" y="1051"/>
                    </a:lnTo>
                    <a:lnTo>
                      <a:pt x="909" y="1077"/>
                    </a:lnTo>
                    <a:lnTo>
                      <a:pt x="909" y="1102"/>
                    </a:lnTo>
                    <a:lnTo>
                      <a:pt x="909" y="1115"/>
                    </a:lnTo>
                    <a:lnTo>
                      <a:pt x="909" y="1141"/>
                    </a:lnTo>
                    <a:lnTo>
                      <a:pt x="909" y="1166"/>
                    </a:lnTo>
                    <a:lnTo>
                      <a:pt x="909" y="1179"/>
                    </a:lnTo>
                    <a:lnTo>
                      <a:pt x="909" y="1205"/>
                    </a:lnTo>
                    <a:lnTo>
                      <a:pt x="895" y="1230"/>
                    </a:lnTo>
                    <a:lnTo>
                      <a:pt x="895" y="1243"/>
                    </a:lnTo>
                    <a:lnTo>
                      <a:pt x="895" y="1269"/>
                    </a:lnTo>
                    <a:lnTo>
                      <a:pt x="895" y="1295"/>
                    </a:lnTo>
                    <a:lnTo>
                      <a:pt x="895" y="1307"/>
                    </a:lnTo>
                    <a:lnTo>
                      <a:pt x="881" y="1333"/>
                    </a:lnTo>
                    <a:lnTo>
                      <a:pt x="881" y="1359"/>
                    </a:lnTo>
                    <a:lnTo>
                      <a:pt x="881" y="1371"/>
                    </a:lnTo>
                    <a:lnTo>
                      <a:pt x="867" y="1397"/>
                    </a:lnTo>
                    <a:lnTo>
                      <a:pt x="867" y="1423"/>
                    </a:lnTo>
                    <a:lnTo>
                      <a:pt x="854" y="1436"/>
                    </a:lnTo>
                    <a:lnTo>
                      <a:pt x="854" y="1461"/>
                    </a:lnTo>
                    <a:lnTo>
                      <a:pt x="854" y="1474"/>
                    </a:lnTo>
                    <a:lnTo>
                      <a:pt x="840" y="1500"/>
                    </a:lnTo>
                    <a:lnTo>
                      <a:pt x="840" y="1525"/>
                    </a:lnTo>
                    <a:lnTo>
                      <a:pt x="826" y="1538"/>
                    </a:lnTo>
                    <a:lnTo>
                      <a:pt x="812" y="1564"/>
                    </a:lnTo>
                    <a:lnTo>
                      <a:pt x="812" y="1576"/>
                    </a:lnTo>
                    <a:lnTo>
                      <a:pt x="798" y="1602"/>
                    </a:lnTo>
                    <a:lnTo>
                      <a:pt x="785" y="1628"/>
                    </a:lnTo>
                    <a:lnTo>
                      <a:pt x="785" y="1641"/>
                    </a:lnTo>
                    <a:lnTo>
                      <a:pt x="771" y="1666"/>
                    </a:lnTo>
                    <a:lnTo>
                      <a:pt x="757" y="1679"/>
                    </a:lnTo>
                    <a:lnTo>
                      <a:pt x="757" y="1705"/>
                    </a:lnTo>
                    <a:lnTo>
                      <a:pt x="743" y="1717"/>
                    </a:lnTo>
                    <a:lnTo>
                      <a:pt x="730" y="1743"/>
                    </a:lnTo>
                    <a:lnTo>
                      <a:pt x="716" y="1756"/>
                    </a:lnTo>
                    <a:lnTo>
                      <a:pt x="702" y="1769"/>
                    </a:lnTo>
                    <a:lnTo>
                      <a:pt x="688" y="1794"/>
                    </a:lnTo>
                    <a:lnTo>
                      <a:pt x="675" y="1807"/>
                    </a:lnTo>
                    <a:lnTo>
                      <a:pt x="661" y="1833"/>
                    </a:lnTo>
                    <a:lnTo>
                      <a:pt x="647" y="1846"/>
                    </a:lnTo>
                    <a:lnTo>
                      <a:pt x="633" y="1858"/>
                    </a:lnTo>
                    <a:lnTo>
                      <a:pt x="619" y="1884"/>
                    </a:lnTo>
                    <a:lnTo>
                      <a:pt x="606" y="1897"/>
                    </a:lnTo>
                    <a:lnTo>
                      <a:pt x="592" y="1910"/>
                    </a:lnTo>
                    <a:lnTo>
                      <a:pt x="578" y="1935"/>
                    </a:lnTo>
                    <a:lnTo>
                      <a:pt x="564" y="1948"/>
                    </a:lnTo>
                    <a:lnTo>
                      <a:pt x="551" y="1961"/>
                    </a:lnTo>
                    <a:lnTo>
                      <a:pt x="537" y="1974"/>
                    </a:lnTo>
                    <a:lnTo>
                      <a:pt x="523" y="1986"/>
                    </a:lnTo>
                    <a:lnTo>
                      <a:pt x="496" y="2012"/>
                    </a:lnTo>
                    <a:lnTo>
                      <a:pt x="482" y="2025"/>
                    </a:lnTo>
                    <a:lnTo>
                      <a:pt x="468" y="2038"/>
                    </a:lnTo>
                    <a:lnTo>
                      <a:pt x="454" y="2051"/>
                    </a:lnTo>
                    <a:lnTo>
                      <a:pt x="427" y="2063"/>
                    </a:lnTo>
                    <a:lnTo>
                      <a:pt x="413" y="2076"/>
                    </a:lnTo>
                    <a:lnTo>
                      <a:pt x="399" y="2089"/>
                    </a:lnTo>
                    <a:lnTo>
                      <a:pt x="385" y="2102"/>
                    </a:lnTo>
                    <a:lnTo>
                      <a:pt x="358" y="2115"/>
                    </a:lnTo>
                    <a:lnTo>
                      <a:pt x="165" y="1871"/>
                    </a:lnTo>
                    <a:lnTo>
                      <a:pt x="179" y="1858"/>
                    </a:lnTo>
                    <a:lnTo>
                      <a:pt x="193" y="1846"/>
                    </a:lnTo>
                    <a:lnTo>
                      <a:pt x="206" y="1846"/>
                    </a:lnTo>
                    <a:lnTo>
                      <a:pt x="220" y="1833"/>
                    </a:lnTo>
                    <a:lnTo>
                      <a:pt x="234" y="1820"/>
                    </a:lnTo>
                    <a:lnTo>
                      <a:pt x="248" y="1807"/>
                    </a:lnTo>
                    <a:lnTo>
                      <a:pt x="261" y="1794"/>
                    </a:lnTo>
                    <a:lnTo>
                      <a:pt x="275" y="1781"/>
                    </a:lnTo>
                    <a:lnTo>
                      <a:pt x="289" y="1781"/>
                    </a:lnTo>
                    <a:lnTo>
                      <a:pt x="303" y="1769"/>
                    </a:lnTo>
                    <a:lnTo>
                      <a:pt x="303" y="1756"/>
                    </a:lnTo>
                    <a:lnTo>
                      <a:pt x="316" y="1743"/>
                    </a:lnTo>
                    <a:lnTo>
                      <a:pt x="330" y="1730"/>
                    </a:lnTo>
                    <a:lnTo>
                      <a:pt x="344" y="1717"/>
                    </a:lnTo>
                    <a:lnTo>
                      <a:pt x="358" y="1705"/>
                    </a:lnTo>
                    <a:lnTo>
                      <a:pt x="358" y="1692"/>
                    </a:lnTo>
                    <a:lnTo>
                      <a:pt x="372" y="1679"/>
                    </a:lnTo>
                    <a:lnTo>
                      <a:pt x="385" y="1666"/>
                    </a:lnTo>
                    <a:lnTo>
                      <a:pt x="399" y="1653"/>
                    </a:lnTo>
                    <a:lnTo>
                      <a:pt x="399" y="1641"/>
                    </a:lnTo>
                    <a:lnTo>
                      <a:pt x="413" y="1628"/>
                    </a:lnTo>
                    <a:lnTo>
                      <a:pt x="427" y="1615"/>
                    </a:lnTo>
                    <a:lnTo>
                      <a:pt x="427" y="1602"/>
                    </a:lnTo>
                    <a:lnTo>
                      <a:pt x="440" y="1589"/>
                    </a:lnTo>
                    <a:lnTo>
                      <a:pt x="454" y="1564"/>
                    </a:lnTo>
                    <a:lnTo>
                      <a:pt x="454" y="1551"/>
                    </a:lnTo>
                    <a:lnTo>
                      <a:pt x="468" y="1538"/>
                    </a:lnTo>
                    <a:lnTo>
                      <a:pt x="468" y="1525"/>
                    </a:lnTo>
                    <a:lnTo>
                      <a:pt x="482" y="1512"/>
                    </a:lnTo>
                    <a:lnTo>
                      <a:pt x="496" y="1500"/>
                    </a:lnTo>
                    <a:lnTo>
                      <a:pt x="496" y="1487"/>
                    </a:lnTo>
                    <a:lnTo>
                      <a:pt x="509" y="1461"/>
                    </a:lnTo>
                    <a:lnTo>
                      <a:pt x="509" y="1448"/>
                    </a:lnTo>
                    <a:lnTo>
                      <a:pt x="509" y="1436"/>
                    </a:lnTo>
                    <a:lnTo>
                      <a:pt x="523" y="1423"/>
                    </a:lnTo>
                    <a:lnTo>
                      <a:pt x="523" y="1410"/>
                    </a:lnTo>
                    <a:lnTo>
                      <a:pt x="537" y="1384"/>
                    </a:lnTo>
                    <a:lnTo>
                      <a:pt x="537" y="1371"/>
                    </a:lnTo>
                    <a:lnTo>
                      <a:pt x="537" y="1359"/>
                    </a:lnTo>
                    <a:lnTo>
                      <a:pt x="551" y="1346"/>
                    </a:lnTo>
                    <a:lnTo>
                      <a:pt x="551" y="1333"/>
                    </a:lnTo>
                    <a:lnTo>
                      <a:pt x="551" y="1307"/>
                    </a:lnTo>
                    <a:lnTo>
                      <a:pt x="551" y="1295"/>
                    </a:lnTo>
                    <a:lnTo>
                      <a:pt x="564" y="1282"/>
                    </a:lnTo>
                    <a:lnTo>
                      <a:pt x="564" y="1269"/>
                    </a:lnTo>
                    <a:lnTo>
                      <a:pt x="564" y="1243"/>
                    </a:lnTo>
                    <a:lnTo>
                      <a:pt x="564" y="1230"/>
                    </a:lnTo>
                    <a:lnTo>
                      <a:pt x="564" y="1218"/>
                    </a:lnTo>
                    <a:lnTo>
                      <a:pt x="564" y="1205"/>
                    </a:lnTo>
                    <a:lnTo>
                      <a:pt x="578" y="1179"/>
                    </a:lnTo>
                    <a:lnTo>
                      <a:pt x="578" y="1166"/>
                    </a:lnTo>
                    <a:lnTo>
                      <a:pt x="578" y="1154"/>
                    </a:lnTo>
                    <a:lnTo>
                      <a:pt x="578" y="1141"/>
                    </a:lnTo>
                    <a:lnTo>
                      <a:pt x="578" y="1115"/>
                    </a:lnTo>
                    <a:lnTo>
                      <a:pt x="578" y="1102"/>
                    </a:lnTo>
                    <a:lnTo>
                      <a:pt x="578" y="1090"/>
                    </a:lnTo>
                    <a:lnTo>
                      <a:pt x="578" y="1064"/>
                    </a:lnTo>
                    <a:lnTo>
                      <a:pt x="578" y="1051"/>
                    </a:lnTo>
                    <a:lnTo>
                      <a:pt x="564" y="1038"/>
                    </a:lnTo>
                    <a:lnTo>
                      <a:pt x="564" y="1025"/>
                    </a:lnTo>
                    <a:lnTo>
                      <a:pt x="564" y="1000"/>
                    </a:lnTo>
                    <a:lnTo>
                      <a:pt x="564" y="987"/>
                    </a:lnTo>
                    <a:lnTo>
                      <a:pt x="564" y="974"/>
                    </a:lnTo>
                    <a:lnTo>
                      <a:pt x="564" y="961"/>
                    </a:lnTo>
                    <a:lnTo>
                      <a:pt x="551" y="936"/>
                    </a:lnTo>
                    <a:lnTo>
                      <a:pt x="551" y="923"/>
                    </a:lnTo>
                    <a:lnTo>
                      <a:pt x="551" y="910"/>
                    </a:lnTo>
                    <a:lnTo>
                      <a:pt x="551" y="897"/>
                    </a:lnTo>
                    <a:lnTo>
                      <a:pt x="537" y="872"/>
                    </a:lnTo>
                    <a:lnTo>
                      <a:pt x="537" y="859"/>
                    </a:lnTo>
                    <a:lnTo>
                      <a:pt x="537" y="846"/>
                    </a:lnTo>
                    <a:lnTo>
                      <a:pt x="523" y="833"/>
                    </a:lnTo>
                    <a:lnTo>
                      <a:pt x="523" y="820"/>
                    </a:lnTo>
                    <a:lnTo>
                      <a:pt x="509" y="795"/>
                    </a:lnTo>
                    <a:lnTo>
                      <a:pt x="509" y="782"/>
                    </a:lnTo>
                    <a:lnTo>
                      <a:pt x="509" y="769"/>
                    </a:lnTo>
                    <a:lnTo>
                      <a:pt x="496" y="756"/>
                    </a:lnTo>
                    <a:lnTo>
                      <a:pt x="496" y="744"/>
                    </a:lnTo>
                    <a:lnTo>
                      <a:pt x="482" y="731"/>
                    </a:lnTo>
                    <a:lnTo>
                      <a:pt x="468" y="705"/>
                    </a:lnTo>
                    <a:lnTo>
                      <a:pt x="468" y="692"/>
                    </a:lnTo>
                    <a:lnTo>
                      <a:pt x="454" y="680"/>
                    </a:lnTo>
                    <a:lnTo>
                      <a:pt x="454" y="667"/>
                    </a:lnTo>
                    <a:lnTo>
                      <a:pt x="440" y="654"/>
                    </a:lnTo>
                    <a:lnTo>
                      <a:pt x="427" y="641"/>
                    </a:lnTo>
                    <a:lnTo>
                      <a:pt x="427" y="628"/>
                    </a:lnTo>
                    <a:lnTo>
                      <a:pt x="413" y="615"/>
                    </a:lnTo>
                    <a:lnTo>
                      <a:pt x="399" y="603"/>
                    </a:lnTo>
                    <a:lnTo>
                      <a:pt x="399" y="590"/>
                    </a:lnTo>
                    <a:lnTo>
                      <a:pt x="385" y="577"/>
                    </a:lnTo>
                    <a:lnTo>
                      <a:pt x="372" y="564"/>
                    </a:lnTo>
                    <a:lnTo>
                      <a:pt x="358" y="551"/>
                    </a:lnTo>
                    <a:lnTo>
                      <a:pt x="358" y="539"/>
                    </a:lnTo>
                    <a:lnTo>
                      <a:pt x="344" y="526"/>
                    </a:lnTo>
                    <a:lnTo>
                      <a:pt x="330" y="513"/>
                    </a:lnTo>
                    <a:lnTo>
                      <a:pt x="316" y="500"/>
                    </a:lnTo>
                    <a:lnTo>
                      <a:pt x="303" y="487"/>
                    </a:lnTo>
                    <a:lnTo>
                      <a:pt x="303" y="474"/>
                    </a:lnTo>
                    <a:lnTo>
                      <a:pt x="289" y="462"/>
                    </a:lnTo>
                    <a:lnTo>
                      <a:pt x="275" y="449"/>
                    </a:lnTo>
                    <a:lnTo>
                      <a:pt x="261" y="436"/>
                    </a:lnTo>
                    <a:lnTo>
                      <a:pt x="248" y="423"/>
                    </a:lnTo>
                    <a:lnTo>
                      <a:pt x="234" y="423"/>
                    </a:lnTo>
                    <a:lnTo>
                      <a:pt x="220" y="410"/>
                    </a:lnTo>
                    <a:lnTo>
                      <a:pt x="206" y="398"/>
                    </a:lnTo>
                    <a:lnTo>
                      <a:pt x="193" y="385"/>
                    </a:lnTo>
                    <a:lnTo>
                      <a:pt x="179" y="372"/>
                    </a:lnTo>
                    <a:lnTo>
                      <a:pt x="165" y="372"/>
                    </a:lnTo>
                    <a:lnTo>
                      <a:pt x="151" y="359"/>
                    </a:lnTo>
                    <a:lnTo>
                      <a:pt x="137" y="346"/>
                    </a:lnTo>
                    <a:lnTo>
                      <a:pt x="124" y="334"/>
                    </a:lnTo>
                    <a:lnTo>
                      <a:pt x="110" y="334"/>
                    </a:lnTo>
                    <a:lnTo>
                      <a:pt x="96" y="321"/>
                    </a:lnTo>
                    <a:lnTo>
                      <a:pt x="82" y="308"/>
                    </a:lnTo>
                    <a:lnTo>
                      <a:pt x="69" y="308"/>
                    </a:lnTo>
                    <a:lnTo>
                      <a:pt x="55" y="295"/>
                    </a:lnTo>
                    <a:lnTo>
                      <a:pt x="27" y="295"/>
                    </a:lnTo>
                    <a:lnTo>
                      <a:pt x="14" y="282"/>
                    </a:lnTo>
                    <a:lnTo>
                      <a:pt x="0" y="28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CC9CCC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0" name="Freeform 20"/>
              <p:cNvSpPr>
                <a:spLocks/>
              </p:cNvSpPr>
              <p:nvPr/>
            </p:nvSpPr>
            <p:spPr bwMode="auto">
              <a:xfrm>
                <a:off x="1003" y="2850"/>
                <a:ext cx="1901" cy="743"/>
              </a:xfrm>
              <a:custGeom>
                <a:avLst/>
                <a:gdLst>
                  <a:gd name="T0" fmla="*/ 1859 w 1901"/>
                  <a:gd name="T1" fmla="*/ 525 h 743"/>
                  <a:gd name="T2" fmla="*/ 1804 w 1901"/>
                  <a:gd name="T3" fmla="*/ 564 h 743"/>
                  <a:gd name="T4" fmla="*/ 1749 w 1901"/>
                  <a:gd name="T5" fmla="*/ 589 h 743"/>
                  <a:gd name="T6" fmla="*/ 1680 w 1901"/>
                  <a:gd name="T7" fmla="*/ 628 h 743"/>
                  <a:gd name="T8" fmla="*/ 1625 w 1901"/>
                  <a:gd name="T9" fmla="*/ 653 h 743"/>
                  <a:gd name="T10" fmla="*/ 1557 w 1901"/>
                  <a:gd name="T11" fmla="*/ 666 h 743"/>
                  <a:gd name="T12" fmla="*/ 1488 w 1901"/>
                  <a:gd name="T13" fmla="*/ 692 h 743"/>
                  <a:gd name="T14" fmla="*/ 1419 w 1901"/>
                  <a:gd name="T15" fmla="*/ 705 h 743"/>
                  <a:gd name="T16" fmla="*/ 1350 w 1901"/>
                  <a:gd name="T17" fmla="*/ 717 h 743"/>
                  <a:gd name="T18" fmla="*/ 1281 w 1901"/>
                  <a:gd name="T19" fmla="*/ 730 h 743"/>
                  <a:gd name="T20" fmla="*/ 1212 w 1901"/>
                  <a:gd name="T21" fmla="*/ 743 h 743"/>
                  <a:gd name="T22" fmla="*/ 1143 w 1901"/>
                  <a:gd name="T23" fmla="*/ 743 h 743"/>
                  <a:gd name="T24" fmla="*/ 1075 w 1901"/>
                  <a:gd name="T25" fmla="*/ 743 h 743"/>
                  <a:gd name="T26" fmla="*/ 1006 w 1901"/>
                  <a:gd name="T27" fmla="*/ 730 h 743"/>
                  <a:gd name="T28" fmla="*/ 937 w 1901"/>
                  <a:gd name="T29" fmla="*/ 730 h 743"/>
                  <a:gd name="T30" fmla="*/ 868 w 1901"/>
                  <a:gd name="T31" fmla="*/ 717 h 743"/>
                  <a:gd name="T32" fmla="*/ 813 w 1901"/>
                  <a:gd name="T33" fmla="*/ 705 h 743"/>
                  <a:gd name="T34" fmla="*/ 744 w 1901"/>
                  <a:gd name="T35" fmla="*/ 692 h 743"/>
                  <a:gd name="T36" fmla="*/ 675 w 1901"/>
                  <a:gd name="T37" fmla="*/ 666 h 743"/>
                  <a:gd name="T38" fmla="*/ 606 w 1901"/>
                  <a:gd name="T39" fmla="*/ 641 h 743"/>
                  <a:gd name="T40" fmla="*/ 551 w 1901"/>
                  <a:gd name="T41" fmla="*/ 615 h 743"/>
                  <a:gd name="T42" fmla="*/ 482 w 1901"/>
                  <a:gd name="T43" fmla="*/ 589 h 743"/>
                  <a:gd name="T44" fmla="*/ 427 w 1901"/>
                  <a:gd name="T45" fmla="*/ 551 h 743"/>
                  <a:gd name="T46" fmla="*/ 372 w 1901"/>
                  <a:gd name="T47" fmla="*/ 512 h 743"/>
                  <a:gd name="T48" fmla="*/ 317 w 1901"/>
                  <a:gd name="T49" fmla="*/ 474 h 743"/>
                  <a:gd name="T50" fmla="*/ 262 w 1901"/>
                  <a:gd name="T51" fmla="*/ 436 h 743"/>
                  <a:gd name="T52" fmla="*/ 207 w 1901"/>
                  <a:gd name="T53" fmla="*/ 397 h 743"/>
                  <a:gd name="T54" fmla="*/ 166 w 1901"/>
                  <a:gd name="T55" fmla="*/ 346 h 743"/>
                  <a:gd name="T56" fmla="*/ 110 w 1901"/>
                  <a:gd name="T57" fmla="*/ 295 h 743"/>
                  <a:gd name="T58" fmla="*/ 69 w 1901"/>
                  <a:gd name="T59" fmla="*/ 243 h 743"/>
                  <a:gd name="T60" fmla="*/ 28 w 1901"/>
                  <a:gd name="T61" fmla="*/ 192 h 743"/>
                  <a:gd name="T62" fmla="*/ 290 w 1901"/>
                  <a:gd name="T63" fmla="*/ 0 h 743"/>
                  <a:gd name="T64" fmla="*/ 317 w 1901"/>
                  <a:gd name="T65" fmla="*/ 38 h 743"/>
                  <a:gd name="T66" fmla="*/ 345 w 1901"/>
                  <a:gd name="T67" fmla="*/ 77 h 743"/>
                  <a:gd name="T68" fmla="*/ 372 w 1901"/>
                  <a:gd name="T69" fmla="*/ 115 h 743"/>
                  <a:gd name="T70" fmla="*/ 413 w 1901"/>
                  <a:gd name="T71" fmla="*/ 154 h 743"/>
                  <a:gd name="T72" fmla="*/ 455 w 1901"/>
                  <a:gd name="T73" fmla="*/ 179 h 743"/>
                  <a:gd name="T74" fmla="*/ 482 w 1901"/>
                  <a:gd name="T75" fmla="*/ 218 h 743"/>
                  <a:gd name="T76" fmla="*/ 524 w 1901"/>
                  <a:gd name="T77" fmla="*/ 243 h 743"/>
                  <a:gd name="T78" fmla="*/ 565 w 1901"/>
                  <a:gd name="T79" fmla="*/ 269 h 743"/>
                  <a:gd name="T80" fmla="*/ 620 w 1901"/>
                  <a:gd name="T81" fmla="*/ 295 h 743"/>
                  <a:gd name="T82" fmla="*/ 661 w 1901"/>
                  <a:gd name="T83" fmla="*/ 320 h 743"/>
                  <a:gd name="T84" fmla="*/ 703 w 1901"/>
                  <a:gd name="T85" fmla="*/ 346 h 743"/>
                  <a:gd name="T86" fmla="*/ 758 w 1901"/>
                  <a:gd name="T87" fmla="*/ 359 h 743"/>
                  <a:gd name="T88" fmla="*/ 799 w 1901"/>
                  <a:gd name="T89" fmla="*/ 384 h 743"/>
                  <a:gd name="T90" fmla="*/ 854 w 1901"/>
                  <a:gd name="T91" fmla="*/ 397 h 743"/>
                  <a:gd name="T92" fmla="*/ 909 w 1901"/>
                  <a:gd name="T93" fmla="*/ 410 h 743"/>
                  <a:gd name="T94" fmla="*/ 951 w 1901"/>
                  <a:gd name="T95" fmla="*/ 423 h 743"/>
                  <a:gd name="T96" fmla="*/ 1006 w 1901"/>
                  <a:gd name="T97" fmla="*/ 423 h 743"/>
                  <a:gd name="T98" fmla="*/ 1061 w 1901"/>
                  <a:gd name="T99" fmla="*/ 436 h 743"/>
                  <a:gd name="T100" fmla="*/ 1102 w 1901"/>
                  <a:gd name="T101" fmla="*/ 436 h 743"/>
                  <a:gd name="T102" fmla="*/ 1157 w 1901"/>
                  <a:gd name="T103" fmla="*/ 436 h 743"/>
                  <a:gd name="T104" fmla="*/ 1212 w 1901"/>
                  <a:gd name="T105" fmla="*/ 423 h 743"/>
                  <a:gd name="T106" fmla="*/ 1267 w 1901"/>
                  <a:gd name="T107" fmla="*/ 423 h 743"/>
                  <a:gd name="T108" fmla="*/ 1309 w 1901"/>
                  <a:gd name="T109" fmla="*/ 410 h 743"/>
                  <a:gd name="T110" fmla="*/ 1364 w 1901"/>
                  <a:gd name="T111" fmla="*/ 410 h 743"/>
                  <a:gd name="T112" fmla="*/ 1419 w 1901"/>
                  <a:gd name="T113" fmla="*/ 397 h 743"/>
                  <a:gd name="T114" fmla="*/ 1460 w 1901"/>
                  <a:gd name="T115" fmla="*/ 371 h 743"/>
                  <a:gd name="T116" fmla="*/ 1515 w 1901"/>
                  <a:gd name="T117" fmla="*/ 359 h 743"/>
                  <a:gd name="T118" fmla="*/ 1557 w 1901"/>
                  <a:gd name="T119" fmla="*/ 333 h 743"/>
                  <a:gd name="T120" fmla="*/ 1612 w 1901"/>
                  <a:gd name="T121" fmla="*/ 320 h 743"/>
                  <a:gd name="T122" fmla="*/ 1653 w 1901"/>
                  <a:gd name="T123" fmla="*/ 295 h 743"/>
                  <a:gd name="T124" fmla="*/ 1694 w 1901"/>
                  <a:gd name="T125" fmla="*/ 269 h 7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01"/>
                  <a:gd name="T190" fmla="*/ 0 h 743"/>
                  <a:gd name="T191" fmla="*/ 1901 w 1901"/>
                  <a:gd name="T192" fmla="*/ 743 h 74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01" h="743">
                    <a:moveTo>
                      <a:pt x="1901" y="500"/>
                    </a:moveTo>
                    <a:lnTo>
                      <a:pt x="1887" y="512"/>
                    </a:lnTo>
                    <a:lnTo>
                      <a:pt x="1859" y="525"/>
                    </a:lnTo>
                    <a:lnTo>
                      <a:pt x="1846" y="538"/>
                    </a:lnTo>
                    <a:lnTo>
                      <a:pt x="1832" y="551"/>
                    </a:lnTo>
                    <a:lnTo>
                      <a:pt x="1804" y="564"/>
                    </a:lnTo>
                    <a:lnTo>
                      <a:pt x="1791" y="577"/>
                    </a:lnTo>
                    <a:lnTo>
                      <a:pt x="1763" y="589"/>
                    </a:lnTo>
                    <a:lnTo>
                      <a:pt x="1749" y="589"/>
                    </a:lnTo>
                    <a:lnTo>
                      <a:pt x="1722" y="602"/>
                    </a:lnTo>
                    <a:lnTo>
                      <a:pt x="1708" y="615"/>
                    </a:lnTo>
                    <a:lnTo>
                      <a:pt x="1680" y="628"/>
                    </a:lnTo>
                    <a:lnTo>
                      <a:pt x="1667" y="628"/>
                    </a:lnTo>
                    <a:lnTo>
                      <a:pt x="1639" y="641"/>
                    </a:lnTo>
                    <a:lnTo>
                      <a:pt x="1625" y="653"/>
                    </a:lnTo>
                    <a:lnTo>
                      <a:pt x="1598" y="653"/>
                    </a:lnTo>
                    <a:lnTo>
                      <a:pt x="1584" y="666"/>
                    </a:lnTo>
                    <a:lnTo>
                      <a:pt x="1557" y="666"/>
                    </a:lnTo>
                    <a:lnTo>
                      <a:pt x="1529" y="679"/>
                    </a:lnTo>
                    <a:lnTo>
                      <a:pt x="1515" y="692"/>
                    </a:lnTo>
                    <a:lnTo>
                      <a:pt x="1488" y="692"/>
                    </a:lnTo>
                    <a:lnTo>
                      <a:pt x="1474" y="692"/>
                    </a:lnTo>
                    <a:lnTo>
                      <a:pt x="1446" y="705"/>
                    </a:lnTo>
                    <a:lnTo>
                      <a:pt x="1419" y="705"/>
                    </a:lnTo>
                    <a:lnTo>
                      <a:pt x="1405" y="717"/>
                    </a:lnTo>
                    <a:lnTo>
                      <a:pt x="1377" y="717"/>
                    </a:lnTo>
                    <a:lnTo>
                      <a:pt x="1350" y="717"/>
                    </a:lnTo>
                    <a:lnTo>
                      <a:pt x="1336" y="730"/>
                    </a:lnTo>
                    <a:lnTo>
                      <a:pt x="1309" y="730"/>
                    </a:lnTo>
                    <a:lnTo>
                      <a:pt x="1281" y="730"/>
                    </a:lnTo>
                    <a:lnTo>
                      <a:pt x="1267" y="730"/>
                    </a:lnTo>
                    <a:lnTo>
                      <a:pt x="1240" y="730"/>
                    </a:lnTo>
                    <a:lnTo>
                      <a:pt x="1212" y="743"/>
                    </a:lnTo>
                    <a:lnTo>
                      <a:pt x="1198" y="743"/>
                    </a:lnTo>
                    <a:lnTo>
                      <a:pt x="1171" y="743"/>
                    </a:lnTo>
                    <a:lnTo>
                      <a:pt x="1143" y="743"/>
                    </a:lnTo>
                    <a:lnTo>
                      <a:pt x="1130" y="743"/>
                    </a:lnTo>
                    <a:lnTo>
                      <a:pt x="1102" y="743"/>
                    </a:lnTo>
                    <a:lnTo>
                      <a:pt x="1075" y="743"/>
                    </a:lnTo>
                    <a:lnTo>
                      <a:pt x="1061" y="743"/>
                    </a:lnTo>
                    <a:lnTo>
                      <a:pt x="1033" y="743"/>
                    </a:lnTo>
                    <a:lnTo>
                      <a:pt x="1006" y="730"/>
                    </a:lnTo>
                    <a:lnTo>
                      <a:pt x="992" y="730"/>
                    </a:lnTo>
                    <a:lnTo>
                      <a:pt x="964" y="730"/>
                    </a:lnTo>
                    <a:lnTo>
                      <a:pt x="937" y="730"/>
                    </a:lnTo>
                    <a:lnTo>
                      <a:pt x="923" y="730"/>
                    </a:lnTo>
                    <a:lnTo>
                      <a:pt x="895" y="717"/>
                    </a:lnTo>
                    <a:lnTo>
                      <a:pt x="868" y="717"/>
                    </a:lnTo>
                    <a:lnTo>
                      <a:pt x="854" y="717"/>
                    </a:lnTo>
                    <a:lnTo>
                      <a:pt x="827" y="705"/>
                    </a:lnTo>
                    <a:lnTo>
                      <a:pt x="813" y="705"/>
                    </a:lnTo>
                    <a:lnTo>
                      <a:pt x="785" y="692"/>
                    </a:lnTo>
                    <a:lnTo>
                      <a:pt x="758" y="692"/>
                    </a:lnTo>
                    <a:lnTo>
                      <a:pt x="744" y="692"/>
                    </a:lnTo>
                    <a:lnTo>
                      <a:pt x="716" y="679"/>
                    </a:lnTo>
                    <a:lnTo>
                      <a:pt x="689" y="666"/>
                    </a:lnTo>
                    <a:lnTo>
                      <a:pt x="675" y="666"/>
                    </a:lnTo>
                    <a:lnTo>
                      <a:pt x="648" y="653"/>
                    </a:lnTo>
                    <a:lnTo>
                      <a:pt x="634" y="653"/>
                    </a:lnTo>
                    <a:lnTo>
                      <a:pt x="606" y="641"/>
                    </a:lnTo>
                    <a:lnTo>
                      <a:pt x="592" y="628"/>
                    </a:lnTo>
                    <a:lnTo>
                      <a:pt x="565" y="628"/>
                    </a:lnTo>
                    <a:lnTo>
                      <a:pt x="551" y="615"/>
                    </a:lnTo>
                    <a:lnTo>
                      <a:pt x="524" y="602"/>
                    </a:lnTo>
                    <a:lnTo>
                      <a:pt x="510" y="589"/>
                    </a:lnTo>
                    <a:lnTo>
                      <a:pt x="482" y="589"/>
                    </a:lnTo>
                    <a:lnTo>
                      <a:pt x="469" y="577"/>
                    </a:lnTo>
                    <a:lnTo>
                      <a:pt x="441" y="564"/>
                    </a:lnTo>
                    <a:lnTo>
                      <a:pt x="427" y="551"/>
                    </a:lnTo>
                    <a:lnTo>
                      <a:pt x="400" y="538"/>
                    </a:lnTo>
                    <a:lnTo>
                      <a:pt x="386" y="525"/>
                    </a:lnTo>
                    <a:lnTo>
                      <a:pt x="372" y="512"/>
                    </a:lnTo>
                    <a:lnTo>
                      <a:pt x="345" y="500"/>
                    </a:lnTo>
                    <a:lnTo>
                      <a:pt x="331" y="487"/>
                    </a:lnTo>
                    <a:lnTo>
                      <a:pt x="317" y="474"/>
                    </a:lnTo>
                    <a:lnTo>
                      <a:pt x="290" y="461"/>
                    </a:lnTo>
                    <a:lnTo>
                      <a:pt x="276" y="448"/>
                    </a:lnTo>
                    <a:lnTo>
                      <a:pt x="262" y="436"/>
                    </a:lnTo>
                    <a:lnTo>
                      <a:pt x="248" y="423"/>
                    </a:lnTo>
                    <a:lnTo>
                      <a:pt x="221" y="410"/>
                    </a:lnTo>
                    <a:lnTo>
                      <a:pt x="207" y="397"/>
                    </a:lnTo>
                    <a:lnTo>
                      <a:pt x="193" y="371"/>
                    </a:lnTo>
                    <a:lnTo>
                      <a:pt x="179" y="359"/>
                    </a:lnTo>
                    <a:lnTo>
                      <a:pt x="166" y="346"/>
                    </a:lnTo>
                    <a:lnTo>
                      <a:pt x="138" y="333"/>
                    </a:lnTo>
                    <a:lnTo>
                      <a:pt x="124" y="320"/>
                    </a:lnTo>
                    <a:lnTo>
                      <a:pt x="110" y="295"/>
                    </a:lnTo>
                    <a:lnTo>
                      <a:pt x="97" y="282"/>
                    </a:lnTo>
                    <a:lnTo>
                      <a:pt x="83" y="269"/>
                    </a:lnTo>
                    <a:lnTo>
                      <a:pt x="69" y="243"/>
                    </a:lnTo>
                    <a:lnTo>
                      <a:pt x="55" y="231"/>
                    </a:lnTo>
                    <a:lnTo>
                      <a:pt x="42" y="218"/>
                    </a:lnTo>
                    <a:lnTo>
                      <a:pt x="28" y="192"/>
                    </a:lnTo>
                    <a:lnTo>
                      <a:pt x="14" y="179"/>
                    </a:lnTo>
                    <a:lnTo>
                      <a:pt x="0" y="154"/>
                    </a:lnTo>
                    <a:lnTo>
                      <a:pt x="290" y="0"/>
                    </a:lnTo>
                    <a:lnTo>
                      <a:pt x="290" y="13"/>
                    </a:lnTo>
                    <a:lnTo>
                      <a:pt x="303" y="26"/>
                    </a:lnTo>
                    <a:lnTo>
                      <a:pt x="317" y="38"/>
                    </a:lnTo>
                    <a:lnTo>
                      <a:pt x="331" y="51"/>
                    </a:lnTo>
                    <a:lnTo>
                      <a:pt x="331" y="64"/>
                    </a:lnTo>
                    <a:lnTo>
                      <a:pt x="345" y="77"/>
                    </a:lnTo>
                    <a:lnTo>
                      <a:pt x="358" y="90"/>
                    </a:lnTo>
                    <a:lnTo>
                      <a:pt x="372" y="102"/>
                    </a:lnTo>
                    <a:lnTo>
                      <a:pt x="372" y="115"/>
                    </a:lnTo>
                    <a:lnTo>
                      <a:pt x="386" y="128"/>
                    </a:lnTo>
                    <a:lnTo>
                      <a:pt x="400" y="141"/>
                    </a:lnTo>
                    <a:lnTo>
                      <a:pt x="413" y="154"/>
                    </a:lnTo>
                    <a:lnTo>
                      <a:pt x="427" y="166"/>
                    </a:lnTo>
                    <a:lnTo>
                      <a:pt x="441" y="166"/>
                    </a:lnTo>
                    <a:lnTo>
                      <a:pt x="455" y="179"/>
                    </a:lnTo>
                    <a:lnTo>
                      <a:pt x="469" y="192"/>
                    </a:lnTo>
                    <a:lnTo>
                      <a:pt x="482" y="205"/>
                    </a:lnTo>
                    <a:lnTo>
                      <a:pt x="482" y="218"/>
                    </a:lnTo>
                    <a:lnTo>
                      <a:pt x="496" y="231"/>
                    </a:lnTo>
                    <a:lnTo>
                      <a:pt x="510" y="231"/>
                    </a:lnTo>
                    <a:lnTo>
                      <a:pt x="524" y="243"/>
                    </a:lnTo>
                    <a:lnTo>
                      <a:pt x="537" y="256"/>
                    </a:lnTo>
                    <a:lnTo>
                      <a:pt x="551" y="269"/>
                    </a:lnTo>
                    <a:lnTo>
                      <a:pt x="565" y="269"/>
                    </a:lnTo>
                    <a:lnTo>
                      <a:pt x="592" y="282"/>
                    </a:lnTo>
                    <a:lnTo>
                      <a:pt x="606" y="295"/>
                    </a:lnTo>
                    <a:lnTo>
                      <a:pt x="620" y="295"/>
                    </a:lnTo>
                    <a:lnTo>
                      <a:pt x="634" y="307"/>
                    </a:lnTo>
                    <a:lnTo>
                      <a:pt x="648" y="320"/>
                    </a:lnTo>
                    <a:lnTo>
                      <a:pt x="661" y="320"/>
                    </a:lnTo>
                    <a:lnTo>
                      <a:pt x="675" y="333"/>
                    </a:lnTo>
                    <a:lnTo>
                      <a:pt x="689" y="333"/>
                    </a:lnTo>
                    <a:lnTo>
                      <a:pt x="703" y="346"/>
                    </a:lnTo>
                    <a:lnTo>
                      <a:pt x="716" y="346"/>
                    </a:lnTo>
                    <a:lnTo>
                      <a:pt x="744" y="359"/>
                    </a:lnTo>
                    <a:lnTo>
                      <a:pt x="758" y="359"/>
                    </a:lnTo>
                    <a:lnTo>
                      <a:pt x="772" y="371"/>
                    </a:lnTo>
                    <a:lnTo>
                      <a:pt x="785" y="371"/>
                    </a:lnTo>
                    <a:lnTo>
                      <a:pt x="799" y="384"/>
                    </a:lnTo>
                    <a:lnTo>
                      <a:pt x="813" y="384"/>
                    </a:lnTo>
                    <a:lnTo>
                      <a:pt x="840" y="397"/>
                    </a:lnTo>
                    <a:lnTo>
                      <a:pt x="854" y="397"/>
                    </a:lnTo>
                    <a:lnTo>
                      <a:pt x="868" y="397"/>
                    </a:lnTo>
                    <a:lnTo>
                      <a:pt x="882" y="410"/>
                    </a:lnTo>
                    <a:lnTo>
                      <a:pt x="909" y="410"/>
                    </a:lnTo>
                    <a:lnTo>
                      <a:pt x="923" y="410"/>
                    </a:lnTo>
                    <a:lnTo>
                      <a:pt x="937" y="410"/>
                    </a:lnTo>
                    <a:lnTo>
                      <a:pt x="951" y="423"/>
                    </a:lnTo>
                    <a:lnTo>
                      <a:pt x="964" y="423"/>
                    </a:lnTo>
                    <a:lnTo>
                      <a:pt x="992" y="423"/>
                    </a:lnTo>
                    <a:lnTo>
                      <a:pt x="1006" y="423"/>
                    </a:lnTo>
                    <a:lnTo>
                      <a:pt x="1019" y="423"/>
                    </a:lnTo>
                    <a:lnTo>
                      <a:pt x="1033" y="423"/>
                    </a:lnTo>
                    <a:lnTo>
                      <a:pt x="1061" y="436"/>
                    </a:lnTo>
                    <a:lnTo>
                      <a:pt x="1075" y="436"/>
                    </a:lnTo>
                    <a:lnTo>
                      <a:pt x="1088" y="436"/>
                    </a:lnTo>
                    <a:lnTo>
                      <a:pt x="1102" y="436"/>
                    </a:lnTo>
                    <a:lnTo>
                      <a:pt x="1130" y="436"/>
                    </a:lnTo>
                    <a:lnTo>
                      <a:pt x="1143" y="436"/>
                    </a:lnTo>
                    <a:lnTo>
                      <a:pt x="1157" y="436"/>
                    </a:lnTo>
                    <a:lnTo>
                      <a:pt x="1185" y="436"/>
                    </a:lnTo>
                    <a:lnTo>
                      <a:pt x="1198" y="436"/>
                    </a:lnTo>
                    <a:lnTo>
                      <a:pt x="1212" y="423"/>
                    </a:lnTo>
                    <a:lnTo>
                      <a:pt x="1226" y="423"/>
                    </a:lnTo>
                    <a:lnTo>
                      <a:pt x="1254" y="423"/>
                    </a:lnTo>
                    <a:lnTo>
                      <a:pt x="1267" y="423"/>
                    </a:lnTo>
                    <a:lnTo>
                      <a:pt x="1281" y="423"/>
                    </a:lnTo>
                    <a:lnTo>
                      <a:pt x="1295" y="423"/>
                    </a:lnTo>
                    <a:lnTo>
                      <a:pt x="1309" y="410"/>
                    </a:lnTo>
                    <a:lnTo>
                      <a:pt x="1336" y="410"/>
                    </a:lnTo>
                    <a:lnTo>
                      <a:pt x="1350" y="410"/>
                    </a:lnTo>
                    <a:lnTo>
                      <a:pt x="1364" y="410"/>
                    </a:lnTo>
                    <a:lnTo>
                      <a:pt x="1377" y="397"/>
                    </a:lnTo>
                    <a:lnTo>
                      <a:pt x="1405" y="397"/>
                    </a:lnTo>
                    <a:lnTo>
                      <a:pt x="1419" y="397"/>
                    </a:lnTo>
                    <a:lnTo>
                      <a:pt x="1433" y="384"/>
                    </a:lnTo>
                    <a:lnTo>
                      <a:pt x="1446" y="384"/>
                    </a:lnTo>
                    <a:lnTo>
                      <a:pt x="1460" y="371"/>
                    </a:lnTo>
                    <a:lnTo>
                      <a:pt x="1488" y="371"/>
                    </a:lnTo>
                    <a:lnTo>
                      <a:pt x="1501" y="359"/>
                    </a:lnTo>
                    <a:lnTo>
                      <a:pt x="1515" y="359"/>
                    </a:lnTo>
                    <a:lnTo>
                      <a:pt x="1529" y="346"/>
                    </a:lnTo>
                    <a:lnTo>
                      <a:pt x="1543" y="346"/>
                    </a:lnTo>
                    <a:lnTo>
                      <a:pt x="1557" y="333"/>
                    </a:lnTo>
                    <a:lnTo>
                      <a:pt x="1570" y="333"/>
                    </a:lnTo>
                    <a:lnTo>
                      <a:pt x="1598" y="320"/>
                    </a:lnTo>
                    <a:lnTo>
                      <a:pt x="1612" y="320"/>
                    </a:lnTo>
                    <a:lnTo>
                      <a:pt x="1625" y="307"/>
                    </a:lnTo>
                    <a:lnTo>
                      <a:pt x="1639" y="295"/>
                    </a:lnTo>
                    <a:lnTo>
                      <a:pt x="1653" y="295"/>
                    </a:lnTo>
                    <a:lnTo>
                      <a:pt x="1667" y="282"/>
                    </a:lnTo>
                    <a:lnTo>
                      <a:pt x="1680" y="269"/>
                    </a:lnTo>
                    <a:lnTo>
                      <a:pt x="1694" y="269"/>
                    </a:lnTo>
                    <a:lnTo>
                      <a:pt x="1708" y="256"/>
                    </a:lnTo>
                    <a:lnTo>
                      <a:pt x="1901" y="500"/>
                    </a:lnTo>
                    <a:close/>
                  </a:path>
                </a:pathLst>
              </a:custGeom>
              <a:solidFill>
                <a:srgbClr val="FF808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1" name="Freeform 21"/>
              <p:cNvSpPr>
                <a:spLocks/>
              </p:cNvSpPr>
              <p:nvPr/>
            </p:nvSpPr>
            <p:spPr bwMode="auto">
              <a:xfrm>
                <a:off x="811" y="1492"/>
                <a:ext cx="605" cy="1512"/>
              </a:xfrm>
              <a:custGeom>
                <a:avLst/>
                <a:gdLst>
                  <a:gd name="T0" fmla="*/ 179 w 605"/>
                  <a:gd name="T1" fmla="*/ 1486 h 1512"/>
                  <a:gd name="T2" fmla="*/ 137 w 605"/>
                  <a:gd name="T3" fmla="*/ 1422 h 1512"/>
                  <a:gd name="T4" fmla="*/ 110 w 605"/>
                  <a:gd name="T5" fmla="*/ 1371 h 1512"/>
                  <a:gd name="T6" fmla="*/ 82 w 605"/>
                  <a:gd name="T7" fmla="*/ 1307 h 1512"/>
                  <a:gd name="T8" fmla="*/ 55 w 605"/>
                  <a:gd name="T9" fmla="*/ 1243 h 1512"/>
                  <a:gd name="T10" fmla="*/ 41 w 605"/>
                  <a:gd name="T11" fmla="*/ 1179 h 1512"/>
                  <a:gd name="T12" fmla="*/ 27 w 605"/>
                  <a:gd name="T13" fmla="*/ 1114 h 1512"/>
                  <a:gd name="T14" fmla="*/ 13 w 605"/>
                  <a:gd name="T15" fmla="*/ 1050 h 1512"/>
                  <a:gd name="T16" fmla="*/ 0 w 605"/>
                  <a:gd name="T17" fmla="*/ 986 h 1512"/>
                  <a:gd name="T18" fmla="*/ 0 w 605"/>
                  <a:gd name="T19" fmla="*/ 922 h 1512"/>
                  <a:gd name="T20" fmla="*/ 0 w 605"/>
                  <a:gd name="T21" fmla="*/ 858 h 1512"/>
                  <a:gd name="T22" fmla="*/ 0 w 605"/>
                  <a:gd name="T23" fmla="*/ 794 h 1512"/>
                  <a:gd name="T24" fmla="*/ 0 w 605"/>
                  <a:gd name="T25" fmla="*/ 730 h 1512"/>
                  <a:gd name="T26" fmla="*/ 13 w 605"/>
                  <a:gd name="T27" fmla="*/ 666 h 1512"/>
                  <a:gd name="T28" fmla="*/ 27 w 605"/>
                  <a:gd name="T29" fmla="*/ 602 h 1512"/>
                  <a:gd name="T30" fmla="*/ 41 w 605"/>
                  <a:gd name="T31" fmla="*/ 538 h 1512"/>
                  <a:gd name="T32" fmla="*/ 55 w 605"/>
                  <a:gd name="T33" fmla="*/ 474 h 1512"/>
                  <a:gd name="T34" fmla="*/ 82 w 605"/>
                  <a:gd name="T35" fmla="*/ 423 h 1512"/>
                  <a:gd name="T36" fmla="*/ 110 w 605"/>
                  <a:gd name="T37" fmla="*/ 358 h 1512"/>
                  <a:gd name="T38" fmla="*/ 137 w 605"/>
                  <a:gd name="T39" fmla="*/ 294 h 1512"/>
                  <a:gd name="T40" fmla="*/ 179 w 605"/>
                  <a:gd name="T41" fmla="*/ 243 h 1512"/>
                  <a:gd name="T42" fmla="*/ 206 w 605"/>
                  <a:gd name="T43" fmla="*/ 192 h 1512"/>
                  <a:gd name="T44" fmla="*/ 247 w 605"/>
                  <a:gd name="T45" fmla="*/ 141 h 1512"/>
                  <a:gd name="T46" fmla="*/ 289 w 605"/>
                  <a:gd name="T47" fmla="*/ 89 h 1512"/>
                  <a:gd name="T48" fmla="*/ 330 w 605"/>
                  <a:gd name="T49" fmla="*/ 38 h 1512"/>
                  <a:gd name="T50" fmla="*/ 605 w 605"/>
                  <a:gd name="T51" fmla="*/ 217 h 1512"/>
                  <a:gd name="T52" fmla="*/ 564 w 605"/>
                  <a:gd name="T53" fmla="*/ 256 h 1512"/>
                  <a:gd name="T54" fmla="*/ 537 w 605"/>
                  <a:gd name="T55" fmla="*/ 294 h 1512"/>
                  <a:gd name="T56" fmla="*/ 509 w 605"/>
                  <a:gd name="T57" fmla="*/ 333 h 1512"/>
                  <a:gd name="T58" fmla="*/ 482 w 605"/>
                  <a:gd name="T59" fmla="*/ 371 h 1512"/>
                  <a:gd name="T60" fmla="*/ 454 w 605"/>
                  <a:gd name="T61" fmla="*/ 410 h 1512"/>
                  <a:gd name="T62" fmla="*/ 426 w 605"/>
                  <a:gd name="T63" fmla="*/ 448 h 1512"/>
                  <a:gd name="T64" fmla="*/ 399 w 605"/>
                  <a:gd name="T65" fmla="*/ 499 h 1512"/>
                  <a:gd name="T66" fmla="*/ 385 w 605"/>
                  <a:gd name="T67" fmla="*/ 538 h 1512"/>
                  <a:gd name="T68" fmla="*/ 371 w 605"/>
                  <a:gd name="T69" fmla="*/ 589 h 1512"/>
                  <a:gd name="T70" fmla="*/ 358 w 605"/>
                  <a:gd name="T71" fmla="*/ 640 h 1512"/>
                  <a:gd name="T72" fmla="*/ 344 w 605"/>
                  <a:gd name="T73" fmla="*/ 679 h 1512"/>
                  <a:gd name="T74" fmla="*/ 330 w 605"/>
                  <a:gd name="T75" fmla="*/ 730 h 1512"/>
                  <a:gd name="T76" fmla="*/ 330 w 605"/>
                  <a:gd name="T77" fmla="*/ 781 h 1512"/>
                  <a:gd name="T78" fmla="*/ 330 w 605"/>
                  <a:gd name="T79" fmla="*/ 833 h 1512"/>
                  <a:gd name="T80" fmla="*/ 330 w 605"/>
                  <a:gd name="T81" fmla="*/ 884 h 1512"/>
                  <a:gd name="T82" fmla="*/ 330 w 605"/>
                  <a:gd name="T83" fmla="*/ 922 h 1512"/>
                  <a:gd name="T84" fmla="*/ 330 w 605"/>
                  <a:gd name="T85" fmla="*/ 973 h 1512"/>
                  <a:gd name="T86" fmla="*/ 344 w 605"/>
                  <a:gd name="T87" fmla="*/ 1025 h 1512"/>
                  <a:gd name="T88" fmla="*/ 358 w 605"/>
                  <a:gd name="T89" fmla="*/ 1076 h 1512"/>
                  <a:gd name="T90" fmla="*/ 371 w 605"/>
                  <a:gd name="T91" fmla="*/ 1114 h 1512"/>
                  <a:gd name="T92" fmla="*/ 385 w 605"/>
                  <a:gd name="T93" fmla="*/ 1166 h 1512"/>
                  <a:gd name="T94" fmla="*/ 399 w 605"/>
                  <a:gd name="T95" fmla="*/ 1204 h 1512"/>
                  <a:gd name="T96" fmla="*/ 413 w 605"/>
                  <a:gd name="T97" fmla="*/ 1255 h 1512"/>
                  <a:gd name="T98" fmla="*/ 440 w 605"/>
                  <a:gd name="T99" fmla="*/ 1294 h 1512"/>
                  <a:gd name="T100" fmla="*/ 468 w 605"/>
                  <a:gd name="T101" fmla="*/ 1345 h 151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05"/>
                  <a:gd name="T154" fmla="*/ 0 h 1512"/>
                  <a:gd name="T155" fmla="*/ 605 w 605"/>
                  <a:gd name="T156" fmla="*/ 1512 h 151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05" h="1512">
                    <a:moveTo>
                      <a:pt x="192" y="1512"/>
                    </a:moveTo>
                    <a:lnTo>
                      <a:pt x="179" y="1499"/>
                    </a:lnTo>
                    <a:lnTo>
                      <a:pt x="179" y="1486"/>
                    </a:lnTo>
                    <a:lnTo>
                      <a:pt x="165" y="1460"/>
                    </a:lnTo>
                    <a:lnTo>
                      <a:pt x="151" y="1448"/>
                    </a:lnTo>
                    <a:lnTo>
                      <a:pt x="137" y="1422"/>
                    </a:lnTo>
                    <a:lnTo>
                      <a:pt x="123" y="1409"/>
                    </a:lnTo>
                    <a:lnTo>
                      <a:pt x="123" y="1384"/>
                    </a:lnTo>
                    <a:lnTo>
                      <a:pt x="110" y="1371"/>
                    </a:lnTo>
                    <a:lnTo>
                      <a:pt x="96" y="1345"/>
                    </a:lnTo>
                    <a:lnTo>
                      <a:pt x="96" y="1319"/>
                    </a:lnTo>
                    <a:lnTo>
                      <a:pt x="82" y="1307"/>
                    </a:lnTo>
                    <a:lnTo>
                      <a:pt x="82" y="1281"/>
                    </a:lnTo>
                    <a:lnTo>
                      <a:pt x="68" y="1268"/>
                    </a:lnTo>
                    <a:lnTo>
                      <a:pt x="55" y="1243"/>
                    </a:lnTo>
                    <a:lnTo>
                      <a:pt x="55" y="1217"/>
                    </a:lnTo>
                    <a:lnTo>
                      <a:pt x="41" y="1204"/>
                    </a:lnTo>
                    <a:lnTo>
                      <a:pt x="41" y="1179"/>
                    </a:lnTo>
                    <a:lnTo>
                      <a:pt x="41" y="1166"/>
                    </a:lnTo>
                    <a:lnTo>
                      <a:pt x="27" y="1140"/>
                    </a:lnTo>
                    <a:lnTo>
                      <a:pt x="27" y="1114"/>
                    </a:lnTo>
                    <a:lnTo>
                      <a:pt x="27" y="1102"/>
                    </a:lnTo>
                    <a:lnTo>
                      <a:pt x="13" y="1076"/>
                    </a:lnTo>
                    <a:lnTo>
                      <a:pt x="13" y="1050"/>
                    </a:lnTo>
                    <a:lnTo>
                      <a:pt x="13" y="1038"/>
                    </a:lnTo>
                    <a:lnTo>
                      <a:pt x="0" y="1012"/>
                    </a:lnTo>
                    <a:lnTo>
                      <a:pt x="0" y="986"/>
                    </a:lnTo>
                    <a:lnTo>
                      <a:pt x="0" y="973"/>
                    </a:lnTo>
                    <a:lnTo>
                      <a:pt x="0" y="948"/>
                    </a:lnTo>
                    <a:lnTo>
                      <a:pt x="0" y="922"/>
                    </a:lnTo>
                    <a:lnTo>
                      <a:pt x="0" y="909"/>
                    </a:lnTo>
                    <a:lnTo>
                      <a:pt x="0" y="884"/>
                    </a:lnTo>
                    <a:lnTo>
                      <a:pt x="0" y="858"/>
                    </a:lnTo>
                    <a:lnTo>
                      <a:pt x="0" y="845"/>
                    </a:lnTo>
                    <a:lnTo>
                      <a:pt x="0" y="820"/>
                    </a:lnTo>
                    <a:lnTo>
                      <a:pt x="0" y="794"/>
                    </a:lnTo>
                    <a:lnTo>
                      <a:pt x="0" y="781"/>
                    </a:lnTo>
                    <a:lnTo>
                      <a:pt x="0" y="756"/>
                    </a:lnTo>
                    <a:lnTo>
                      <a:pt x="0" y="730"/>
                    </a:lnTo>
                    <a:lnTo>
                      <a:pt x="0" y="704"/>
                    </a:lnTo>
                    <a:lnTo>
                      <a:pt x="13" y="692"/>
                    </a:lnTo>
                    <a:lnTo>
                      <a:pt x="13" y="666"/>
                    </a:lnTo>
                    <a:lnTo>
                      <a:pt x="13" y="640"/>
                    </a:lnTo>
                    <a:lnTo>
                      <a:pt x="27" y="628"/>
                    </a:lnTo>
                    <a:lnTo>
                      <a:pt x="27" y="602"/>
                    </a:lnTo>
                    <a:lnTo>
                      <a:pt x="27" y="589"/>
                    </a:lnTo>
                    <a:lnTo>
                      <a:pt x="41" y="563"/>
                    </a:lnTo>
                    <a:lnTo>
                      <a:pt x="41" y="538"/>
                    </a:lnTo>
                    <a:lnTo>
                      <a:pt x="41" y="525"/>
                    </a:lnTo>
                    <a:lnTo>
                      <a:pt x="55" y="499"/>
                    </a:lnTo>
                    <a:lnTo>
                      <a:pt x="55" y="474"/>
                    </a:lnTo>
                    <a:lnTo>
                      <a:pt x="68" y="461"/>
                    </a:lnTo>
                    <a:lnTo>
                      <a:pt x="82" y="435"/>
                    </a:lnTo>
                    <a:lnTo>
                      <a:pt x="82" y="423"/>
                    </a:lnTo>
                    <a:lnTo>
                      <a:pt x="96" y="397"/>
                    </a:lnTo>
                    <a:lnTo>
                      <a:pt x="96" y="384"/>
                    </a:lnTo>
                    <a:lnTo>
                      <a:pt x="110" y="358"/>
                    </a:lnTo>
                    <a:lnTo>
                      <a:pt x="123" y="333"/>
                    </a:lnTo>
                    <a:lnTo>
                      <a:pt x="123" y="320"/>
                    </a:lnTo>
                    <a:lnTo>
                      <a:pt x="137" y="294"/>
                    </a:lnTo>
                    <a:lnTo>
                      <a:pt x="151" y="282"/>
                    </a:lnTo>
                    <a:lnTo>
                      <a:pt x="165" y="256"/>
                    </a:lnTo>
                    <a:lnTo>
                      <a:pt x="179" y="243"/>
                    </a:lnTo>
                    <a:lnTo>
                      <a:pt x="179" y="230"/>
                    </a:lnTo>
                    <a:lnTo>
                      <a:pt x="192" y="205"/>
                    </a:lnTo>
                    <a:lnTo>
                      <a:pt x="206" y="192"/>
                    </a:lnTo>
                    <a:lnTo>
                      <a:pt x="220" y="166"/>
                    </a:lnTo>
                    <a:lnTo>
                      <a:pt x="234" y="153"/>
                    </a:lnTo>
                    <a:lnTo>
                      <a:pt x="247" y="141"/>
                    </a:lnTo>
                    <a:lnTo>
                      <a:pt x="261" y="115"/>
                    </a:lnTo>
                    <a:lnTo>
                      <a:pt x="275" y="102"/>
                    </a:lnTo>
                    <a:lnTo>
                      <a:pt x="289" y="89"/>
                    </a:lnTo>
                    <a:lnTo>
                      <a:pt x="302" y="64"/>
                    </a:lnTo>
                    <a:lnTo>
                      <a:pt x="316" y="51"/>
                    </a:lnTo>
                    <a:lnTo>
                      <a:pt x="330" y="38"/>
                    </a:lnTo>
                    <a:lnTo>
                      <a:pt x="358" y="12"/>
                    </a:lnTo>
                    <a:lnTo>
                      <a:pt x="371" y="0"/>
                    </a:lnTo>
                    <a:lnTo>
                      <a:pt x="605" y="217"/>
                    </a:lnTo>
                    <a:lnTo>
                      <a:pt x="592" y="230"/>
                    </a:lnTo>
                    <a:lnTo>
                      <a:pt x="578" y="243"/>
                    </a:lnTo>
                    <a:lnTo>
                      <a:pt x="564" y="256"/>
                    </a:lnTo>
                    <a:lnTo>
                      <a:pt x="564" y="269"/>
                    </a:lnTo>
                    <a:lnTo>
                      <a:pt x="550" y="282"/>
                    </a:lnTo>
                    <a:lnTo>
                      <a:pt x="537" y="294"/>
                    </a:lnTo>
                    <a:lnTo>
                      <a:pt x="523" y="307"/>
                    </a:lnTo>
                    <a:lnTo>
                      <a:pt x="523" y="320"/>
                    </a:lnTo>
                    <a:lnTo>
                      <a:pt x="509" y="333"/>
                    </a:lnTo>
                    <a:lnTo>
                      <a:pt x="495" y="346"/>
                    </a:lnTo>
                    <a:lnTo>
                      <a:pt x="482" y="358"/>
                    </a:lnTo>
                    <a:lnTo>
                      <a:pt x="482" y="371"/>
                    </a:lnTo>
                    <a:lnTo>
                      <a:pt x="468" y="384"/>
                    </a:lnTo>
                    <a:lnTo>
                      <a:pt x="454" y="397"/>
                    </a:lnTo>
                    <a:lnTo>
                      <a:pt x="454" y="410"/>
                    </a:lnTo>
                    <a:lnTo>
                      <a:pt x="440" y="423"/>
                    </a:lnTo>
                    <a:lnTo>
                      <a:pt x="440" y="435"/>
                    </a:lnTo>
                    <a:lnTo>
                      <a:pt x="426" y="448"/>
                    </a:lnTo>
                    <a:lnTo>
                      <a:pt x="413" y="474"/>
                    </a:lnTo>
                    <a:lnTo>
                      <a:pt x="413" y="487"/>
                    </a:lnTo>
                    <a:lnTo>
                      <a:pt x="399" y="499"/>
                    </a:lnTo>
                    <a:lnTo>
                      <a:pt x="399" y="512"/>
                    </a:lnTo>
                    <a:lnTo>
                      <a:pt x="399" y="525"/>
                    </a:lnTo>
                    <a:lnTo>
                      <a:pt x="385" y="538"/>
                    </a:lnTo>
                    <a:lnTo>
                      <a:pt x="385" y="563"/>
                    </a:lnTo>
                    <a:lnTo>
                      <a:pt x="371" y="576"/>
                    </a:lnTo>
                    <a:lnTo>
                      <a:pt x="371" y="589"/>
                    </a:lnTo>
                    <a:lnTo>
                      <a:pt x="371" y="602"/>
                    </a:lnTo>
                    <a:lnTo>
                      <a:pt x="358" y="615"/>
                    </a:lnTo>
                    <a:lnTo>
                      <a:pt x="358" y="640"/>
                    </a:lnTo>
                    <a:lnTo>
                      <a:pt x="358" y="653"/>
                    </a:lnTo>
                    <a:lnTo>
                      <a:pt x="344" y="666"/>
                    </a:lnTo>
                    <a:lnTo>
                      <a:pt x="344" y="679"/>
                    </a:lnTo>
                    <a:lnTo>
                      <a:pt x="344" y="704"/>
                    </a:lnTo>
                    <a:lnTo>
                      <a:pt x="344" y="717"/>
                    </a:lnTo>
                    <a:lnTo>
                      <a:pt x="330" y="730"/>
                    </a:lnTo>
                    <a:lnTo>
                      <a:pt x="330" y="743"/>
                    </a:lnTo>
                    <a:lnTo>
                      <a:pt x="330" y="768"/>
                    </a:lnTo>
                    <a:lnTo>
                      <a:pt x="330" y="781"/>
                    </a:lnTo>
                    <a:lnTo>
                      <a:pt x="330" y="794"/>
                    </a:lnTo>
                    <a:lnTo>
                      <a:pt x="330" y="807"/>
                    </a:lnTo>
                    <a:lnTo>
                      <a:pt x="330" y="833"/>
                    </a:lnTo>
                    <a:lnTo>
                      <a:pt x="330" y="845"/>
                    </a:lnTo>
                    <a:lnTo>
                      <a:pt x="330" y="858"/>
                    </a:lnTo>
                    <a:lnTo>
                      <a:pt x="330" y="884"/>
                    </a:lnTo>
                    <a:lnTo>
                      <a:pt x="330" y="897"/>
                    </a:lnTo>
                    <a:lnTo>
                      <a:pt x="330" y="909"/>
                    </a:lnTo>
                    <a:lnTo>
                      <a:pt x="330" y="922"/>
                    </a:lnTo>
                    <a:lnTo>
                      <a:pt x="330" y="948"/>
                    </a:lnTo>
                    <a:lnTo>
                      <a:pt x="330" y="961"/>
                    </a:lnTo>
                    <a:lnTo>
                      <a:pt x="330" y="973"/>
                    </a:lnTo>
                    <a:lnTo>
                      <a:pt x="330" y="986"/>
                    </a:lnTo>
                    <a:lnTo>
                      <a:pt x="344" y="1012"/>
                    </a:lnTo>
                    <a:lnTo>
                      <a:pt x="344" y="1025"/>
                    </a:lnTo>
                    <a:lnTo>
                      <a:pt x="344" y="1038"/>
                    </a:lnTo>
                    <a:lnTo>
                      <a:pt x="344" y="1050"/>
                    </a:lnTo>
                    <a:lnTo>
                      <a:pt x="358" y="1076"/>
                    </a:lnTo>
                    <a:lnTo>
                      <a:pt x="358" y="1089"/>
                    </a:lnTo>
                    <a:lnTo>
                      <a:pt x="358" y="1102"/>
                    </a:lnTo>
                    <a:lnTo>
                      <a:pt x="371" y="1114"/>
                    </a:lnTo>
                    <a:lnTo>
                      <a:pt x="371" y="1127"/>
                    </a:lnTo>
                    <a:lnTo>
                      <a:pt x="371" y="1153"/>
                    </a:lnTo>
                    <a:lnTo>
                      <a:pt x="385" y="1166"/>
                    </a:lnTo>
                    <a:lnTo>
                      <a:pt x="385" y="1179"/>
                    </a:lnTo>
                    <a:lnTo>
                      <a:pt x="399" y="1191"/>
                    </a:lnTo>
                    <a:lnTo>
                      <a:pt x="399" y="1204"/>
                    </a:lnTo>
                    <a:lnTo>
                      <a:pt x="399" y="1230"/>
                    </a:lnTo>
                    <a:lnTo>
                      <a:pt x="413" y="1243"/>
                    </a:lnTo>
                    <a:lnTo>
                      <a:pt x="413" y="1255"/>
                    </a:lnTo>
                    <a:lnTo>
                      <a:pt x="426" y="1268"/>
                    </a:lnTo>
                    <a:lnTo>
                      <a:pt x="440" y="1281"/>
                    </a:lnTo>
                    <a:lnTo>
                      <a:pt x="440" y="1294"/>
                    </a:lnTo>
                    <a:lnTo>
                      <a:pt x="454" y="1307"/>
                    </a:lnTo>
                    <a:lnTo>
                      <a:pt x="454" y="1332"/>
                    </a:lnTo>
                    <a:lnTo>
                      <a:pt x="468" y="1345"/>
                    </a:lnTo>
                    <a:lnTo>
                      <a:pt x="482" y="1358"/>
                    </a:lnTo>
                    <a:lnTo>
                      <a:pt x="192" y="1512"/>
                    </a:lnTo>
                    <a:close/>
                  </a:path>
                </a:pathLst>
              </a:custGeom>
              <a:solidFill>
                <a:srgbClr val="FFFFC0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2" name="Freeform 22"/>
              <p:cNvSpPr>
                <a:spLocks/>
              </p:cNvSpPr>
              <p:nvPr/>
            </p:nvSpPr>
            <p:spPr bwMode="auto">
              <a:xfrm>
                <a:off x="1182" y="1120"/>
                <a:ext cx="951" cy="589"/>
              </a:xfrm>
              <a:custGeom>
                <a:avLst/>
                <a:gdLst>
                  <a:gd name="T0" fmla="*/ 14 w 951"/>
                  <a:gd name="T1" fmla="*/ 359 h 589"/>
                  <a:gd name="T2" fmla="*/ 42 w 951"/>
                  <a:gd name="T3" fmla="*/ 333 h 589"/>
                  <a:gd name="T4" fmla="*/ 83 w 951"/>
                  <a:gd name="T5" fmla="*/ 295 h 589"/>
                  <a:gd name="T6" fmla="*/ 111 w 951"/>
                  <a:gd name="T7" fmla="*/ 269 h 589"/>
                  <a:gd name="T8" fmla="*/ 152 w 951"/>
                  <a:gd name="T9" fmla="*/ 244 h 589"/>
                  <a:gd name="T10" fmla="*/ 193 w 951"/>
                  <a:gd name="T11" fmla="*/ 218 h 589"/>
                  <a:gd name="T12" fmla="*/ 221 w 951"/>
                  <a:gd name="T13" fmla="*/ 192 h 589"/>
                  <a:gd name="T14" fmla="*/ 262 w 951"/>
                  <a:gd name="T15" fmla="*/ 179 h 589"/>
                  <a:gd name="T16" fmla="*/ 303 w 951"/>
                  <a:gd name="T17" fmla="*/ 154 h 589"/>
                  <a:gd name="T18" fmla="*/ 345 w 951"/>
                  <a:gd name="T19" fmla="*/ 128 h 589"/>
                  <a:gd name="T20" fmla="*/ 386 w 951"/>
                  <a:gd name="T21" fmla="*/ 115 h 589"/>
                  <a:gd name="T22" fmla="*/ 427 w 951"/>
                  <a:gd name="T23" fmla="*/ 90 h 589"/>
                  <a:gd name="T24" fmla="*/ 469 w 951"/>
                  <a:gd name="T25" fmla="*/ 77 h 589"/>
                  <a:gd name="T26" fmla="*/ 510 w 951"/>
                  <a:gd name="T27" fmla="*/ 64 h 589"/>
                  <a:gd name="T28" fmla="*/ 565 w 951"/>
                  <a:gd name="T29" fmla="*/ 51 h 589"/>
                  <a:gd name="T30" fmla="*/ 606 w 951"/>
                  <a:gd name="T31" fmla="*/ 39 h 589"/>
                  <a:gd name="T32" fmla="*/ 648 w 951"/>
                  <a:gd name="T33" fmla="*/ 26 h 589"/>
                  <a:gd name="T34" fmla="*/ 689 w 951"/>
                  <a:gd name="T35" fmla="*/ 26 h 589"/>
                  <a:gd name="T36" fmla="*/ 744 w 951"/>
                  <a:gd name="T37" fmla="*/ 13 h 589"/>
                  <a:gd name="T38" fmla="*/ 785 w 951"/>
                  <a:gd name="T39" fmla="*/ 0 h 589"/>
                  <a:gd name="T40" fmla="*/ 827 w 951"/>
                  <a:gd name="T41" fmla="*/ 0 h 589"/>
                  <a:gd name="T42" fmla="*/ 882 w 951"/>
                  <a:gd name="T43" fmla="*/ 0 h 589"/>
                  <a:gd name="T44" fmla="*/ 923 w 951"/>
                  <a:gd name="T45" fmla="*/ 0 h 589"/>
                  <a:gd name="T46" fmla="*/ 951 w 951"/>
                  <a:gd name="T47" fmla="*/ 308 h 589"/>
                  <a:gd name="T48" fmla="*/ 909 w 951"/>
                  <a:gd name="T49" fmla="*/ 308 h 589"/>
                  <a:gd name="T50" fmla="*/ 882 w 951"/>
                  <a:gd name="T51" fmla="*/ 308 h 589"/>
                  <a:gd name="T52" fmla="*/ 840 w 951"/>
                  <a:gd name="T53" fmla="*/ 308 h 589"/>
                  <a:gd name="T54" fmla="*/ 813 w 951"/>
                  <a:gd name="T55" fmla="*/ 308 h 589"/>
                  <a:gd name="T56" fmla="*/ 772 w 951"/>
                  <a:gd name="T57" fmla="*/ 320 h 589"/>
                  <a:gd name="T58" fmla="*/ 744 w 951"/>
                  <a:gd name="T59" fmla="*/ 320 h 589"/>
                  <a:gd name="T60" fmla="*/ 703 w 951"/>
                  <a:gd name="T61" fmla="*/ 333 h 589"/>
                  <a:gd name="T62" fmla="*/ 675 w 951"/>
                  <a:gd name="T63" fmla="*/ 346 h 589"/>
                  <a:gd name="T64" fmla="*/ 634 w 951"/>
                  <a:gd name="T65" fmla="*/ 346 h 589"/>
                  <a:gd name="T66" fmla="*/ 606 w 951"/>
                  <a:gd name="T67" fmla="*/ 359 h 589"/>
                  <a:gd name="T68" fmla="*/ 579 w 951"/>
                  <a:gd name="T69" fmla="*/ 372 h 589"/>
                  <a:gd name="T70" fmla="*/ 537 w 951"/>
                  <a:gd name="T71" fmla="*/ 384 h 589"/>
                  <a:gd name="T72" fmla="*/ 510 w 951"/>
                  <a:gd name="T73" fmla="*/ 397 h 589"/>
                  <a:gd name="T74" fmla="*/ 482 w 951"/>
                  <a:gd name="T75" fmla="*/ 410 h 589"/>
                  <a:gd name="T76" fmla="*/ 455 w 951"/>
                  <a:gd name="T77" fmla="*/ 423 h 589"/>
                  <a:gd name="T78" fmla="*/ 427 w 951"/>
                  <a:gd name="T79" fmla="*/ 449 h 589"/>
                  <a:gd name="T80" fmla="*/ 386 w 951"/>
                  <a:gd name="T81" fmla="*/ 461 h 589"/>
                  <a:gd name="T82" fmla="*/ 358 w 951"/>
                  <a:gd name="T83" fmla="*/ 487 h 589"/>
                  <a:gd name="T84" fmla="*/ 331 w 951"/>
                  <a:gd name="T85" fmla="*/ 500 h 589"/>
                  <a:gd name="T86" fmla="*/ 303 w 951"/>
                  <a:gd name="T87" fmla="*/ 525 h 589"/>
                  <a:gd name="T88" fmla="*/ 290 w 951"/>
                  <a:gd name="T89" fmla="*/ 538 h 589"/>
                  <a:gd name="T90" fmla="*/ 262 w 951"/>
                  <a:gd name="T91" fmla="*/ 564 h 589"/>
                  <a:gd name="T92" fmla="*/ 234 w 951"/>
                  <a:gd name="T93" fmla="*/ 589 h 58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951"/>
                  <a:gd name="T142" fmla="*/ 0 h 589"/>
                  <a:gd name="T143" fmla="*/ 951 w 951"/>
                  <a:gd name="T144" fmla="*/ 589 h 58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951" h="589">
                    <a:moveTo>
                      <a:pt x="0" y="372"/>
                    </a:moveTo>
                    <a:lnTo>
                      <a:pt x="14" y="359"/>
                    </a:lnTo>
                    <a:lnTo>
                      <a:pt x="28" y="346"/>
                    </a:lnTo>
                    <a:lnTo>
                      <a:pt x="42" y="333"/>
                    </a:lnTo>
                    <a:lnTo>
                      <a:pt x="69" y="320"/>
                    </a:lnTo>
                    <a:lnTo>
                      <a:pt x="83" y="295"/>
                    </a:lnTo>
                    <a:lnTo>
                      <a:pt x="97" y="282"/>
                    </a:lnTo>
                    <a:lnTo>
                      <a:pt x="111" y="269"/>
                    </a:lnTo>
                    <a:lnTo>
                      <a:pt x="138" y="256"/>
                    </a:lnTo>
                    <a:lnTo>
                      <a:pt x="152" y="244"/>
                    </a:lnTo>
                    <a:lnTo>
                      <a:pt x="166" y="231"/>
                    </a:lnTo>
                    <a:lnTo>
                      <a:pt x="193" y="218"/>
                    </a:lnTo>
                    <a:lnTo>
                      <a:pt x="207" y="205"/>
                    </a:lnTo>
                    <a:lnTo>
                      <a:pt x="221" y="192"/>
                    </a:lnTo>
                    <a:lnTo>
                      <a:pt x="248" y="179"/>
                    </a:lnTo>
                    <a:lnTo>
                      <a:pt x="262" y="179"/>
                    </a:lnTo>
                    <a:lnTo>
                      <a:pt x="290" y="167"/>
                    </a:lnTo>
                    <a:lnTo>
                      <a:pt x="303" y="154"/>
                    </a:lnTo>
                    <a:lnTo>
                      <a:pt x="331" y="141"/>
                    </a:lnTo>
                    <a:lnTo>
                      <a:pt x="345" y="128"/>
                    </a:lnTo>
                    <a:lnTo>
                      <a:pt x="372" y="128"/>
                    </a:lnTo>
                    <a:lnTo>
                      <a:pt x="386" y="115"/>
                    </a:lnTo>
                    <a:lnTo>
                      <a:pt x="413" y="103"/>
                    </a:lnTo>
                    <a:lnTo>
                      <a:pt x="427" y="90"/>
                    </a:lnTo>
                    <a:lnTo>
                      <a:pt x="455" y="90"/>
                    </a:lnTo>
                    <a:lnTo>
                      <a:pt x="469" y="77"/>
                    </a:lnTo>
                    <a:lnTo>
                      <a:pt x="496" y="77"/>
                    </a:lnTo>
                    <a:lnTo>
                      <a:pt x="510" y="64"/>
                    </a:lnTo>
                    <a:lnTo>
                      <a:pt x="537" y="51"/>
                    </a:lnTo>
                    <a:lnTo>
                      <a:pt x="565" y="51"/>
                    </a:lnTo>
                    <a:lnTo>
                      <a:pt x="579" y="39"/>
                    </a:lnTo>
                    <a:lnTo>
                      <a:pt x="606" y="39"/>
                    </a:lnTo>
                    <a:lnTo>
                      <a:pt x="634" y="39"/>
                    </a:lnTo>
                    <a:lnTo>
                      <a:pt x="648" y="26"/>
                    </a:lnTo>
                    <a:lnTo>
                      <a:pt x="675" y="26"/>
                    </a:lnTo>
                    <a:lnTo>
                      <a:pt x="689" y="26"/>
                    </a:lnTo>
                    <a:lnTo>
                      <a:pt x="716" y="13"/>
                    </a:lnTo>
                    <a:lnTo>
                      <a:pt x="744" y="13"/>
                    </a:lnTo>
                    <a:lnTo>
                      <a:pt x="758" y="13"/>
                    </a:lnTo>
                    <a:lnTo>
                      <a:pt x="785" y="0"/>
                    </a:lnTo>
                    <a:lnTo>
                      <a:pt x="813" y="0"/>
                    </a:lnTo>
                    <a:lnTo>
                      <a:pt x="827" y="0"/>
                    </a:lnTo>
                    <a:lnTo>
                      <a:pt x="854" y="0"/>
                    </a:lnTo>
                    <a:lnTo>
                      <a:pt x="882" y="0"/>
                    </a:lnTo>
                    <a:lnTo>
                      <a:pt x="896" y="0"/>
                    </a:lnTo>
                    <a:lnTo>
                      <a:pt x="923" y="0"/>
                    </a:lnTo>
                    <a:lnTo>
                      <a:pt x="951" y="0"/>
                    </a:lnTo>
                    <a:lnTo>
                      <a:pt x="951" y="308"/>
                    </a:lnTo>
                    <a:lnTo>
                      <a:pt x="923" y="308"/>
                    </a:lnTo>
                    <a:lnTo>
                      <a:pt x="909" y="308"/>
                    </a:lnTo>
                    <a:lnTo>
                      <a:pt x="896" y="308"/>
                    </a:lnTo>
                    <a:lnTo>
                      <a:pt x="882" y="308"/>
                    </a:lnTo>
                    <a:lnTo>
                      <a:pt x="854" y="308"/>
                    </a:lnTo>
                    <a:lnTo>
                      <a:pt x="840" y="308"/>
                    </a:lnTo>
                    <a:lnTo>
                      <a:pt x="827" y="308"/>
                    </a:lnTo>
                    <a:lnTo>
                      <a:pt x="813" y="308"/>
                    </a:lnTo>
                    <a:lnTo>
                      <a:pt x="785" y="320"/>
                    </a:lnTo>
                    <a:lnTo>
                      <a:pt x="772" y="320"/>
                    </a:lnTo>
                    <a:lnTo>
                      <a:pt x="758" y="320"/>
                    </a:lnTo>
                    <a:lnTo>
                      <a:pt x="744" y="320"/>
                    </a:lnTo>
                    <a:lnTo>
                      <a:pt x="730" y="333"/>
                    </a:lnTo>
                    <a:lnTo>
                      <a:pt x="703" y="333"/>
                    </a:lnTo>
                    <a:lnTo>
                      <a:pt x="689" y="333"/>
                    </a:lnTo>
                    <a:lnTo>
                      <a:pt x="675" y="346"/>
                    </a:lnTo>
                    <a:lnTo>
                      <a:pt x="661" y="346"/>
                    </a:lnTo>
                    <a:lnTo>
                      <a:pt x="634" y="346"/>
                    </a:lnTo>
                    <a:lnTo>
                      <a:pt x="620" y="359"/>
                    </a:lnTo>
                    <a:lnTo>
                      <a:pt x="606" y="359"/>
                    </a:lnTo>
                    <a:lnTo>
                      <a:pt x="593" y="372"/>
                    </a:lnTo>
                    <a:lnTo>
                      <a:pt x="579" y="372"/>
                    </a:lnTo>
                    <a:lnTo>
                      <a:pt x="565" y="384"/>
                    </a:lnTo>
                    <a:lnTo>
                      <a:pt x="537" y="384"/>
                    </a:lnTo>
                    <a:lnTo>
                      <a:pt x="524" y="397"/>
                    </a:lnTo>
                    <a:lnTo>
                      <a:pt x="510" y="397"/>
                    </a:lnTo>
                    <a:lnTo>
                      <a:pt x="496" y="410"/>
                    </a:lnTo>
                    <a:lnTo>
                      <a:pt x="482" y="410"/>
                    </a:lnTo>
                    <a:lnTo>
                      <a:pt x="469" y="423"/>
                    </a:lnTo>
                    <a:lnTo>
                      <a:pt x="455" y="423"/>
                    </a:lnTo>
                    <a:lnTo>
                      <a:pt x="441" y="436"/>
                    </a:lnTo>
                    <a:lnTo>
                      <a:pt x="427" y="449"/>
                    </a:lnTo>
                    <a:lnTo>
                      <a:pt x="413" y="449"/>
                    </a:lnTo>
                    <a:lnTo>
                      <a:pt x="386" y="461"/>
                    </a:lnTo>
                    <a:lnTo>
                      <a:pt x="372" y="474"/>
                    </a:lnTo>
                    <a:lnTo>
                      <a:pt x="358" y="487"/>
                    </a:lnTo>
                    <a:lnTo>
                      <a:pt x="345" y="487"/>
                    </a:lnTo>
                    <a:lnTo>
                      <a:pt x="331" y="500"/>
                    </a:lnTo>
                    <a:lnTo>
                      <a:pt x="317" y="513"/>
                    </a:lnTo>
                    <a:lnTo>
                      <a:pt x="303" y="525"/>
                    </a:lnTo>
                    <a:lnTo>
                      <a:pt x="303" y="538"/>
                    </a:lnTo>
                    <a:lnTo>
                      <a:pt x="290" y="538"/>
                    </a:lnTo>
                    <a:lnTo>
                      <a:pt x="276" y="551"/>
                    </a:lnTo>
                    <a:lnTo>
                      <a:pt x="262" y="564"/>
                    </a:lnTo>
                    <a:lnTo>
                      <a:pt x="248" y="577"/>
                    </a:lnTo>
                    <a:lnTo>
                      <a:pt x="234" y="589"/>
                    </a:lnTo>
                    <a:lnTo>
                      <a:pt x="0" y="372"/>
                    </a:lnTo>
                    <a:close/>
                  </a:path>
                </a:pathLst>
              </a:custGeom>
              <a:solidFill>
                <a:srgbClr val="FF00FF"/>
              </a:solidFill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3" name="Rectangle 23"/>
              <p:cNvSpPr>
                <a:spLocks noChangeArrowheads="1"/>
              </p:cNvSpPr>
              <p:nvPr/>
            </p:nvSpPr>
            <p:spPr bwMode="auto">
              <a:xfrm>
                <a:off x="2243" y="1517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8%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4" name="Rectangle 24"/>
              <p:cNvSpPr>
                <a:spLocks noChangeArrowheads="1"/>
              </p:cNvSpPr>
              <p:nvPr/>
            </p:nvSpPr>
            <p:spPr bwMode="auto">
              <a:xfrm>
                <a:off x="2821" y="2299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36%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5" name="Rectangle 25"/>
              <p:cNvSpPr>
                <a:spLocks noChangeArrowheads="1"/>
              </p:cNvSpPr>
              <p:nvPr/>
            </p:nvSpPr>
            <p:spPr bwMode="auto">
              <a:xfrm>
                <a:off x="1527" y="2901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31%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6" name="Rectangle 26"/>
              <p:cNvSpPr>
                <a:spLocks noChangeArrowheads="1"/>
              </p:cNvSpPr>
              <p:nvPr/>
            </p:nvSpPr>
            <p:spPr bwMode="auto">
              <a:xfrm>
                <a:off x="1265" y="1915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15%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7" name="Rectangle 27"/>
              <p:cNvSpPr>
                <a:spLocks noChangeArrowheads="1"/>
              </p:cNvSpPr>
              <p:nvPr/>
            </p:nvSpPr>
            <p:spPr bwMode="auto">
              <a:xfrm>
                <a:off x="2270" y="1210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7%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8" name="Rectangle 28"/>
              <p:cNvSpPr>
                <a:spLocks noChangeArrowheads="1"/>
              </p:cNvSpPr>
              <p:nvPr/>
            </p:nvSpPr>
            <p:spPr bwMode="auto">
              <a:xfrm>
                <a:off x="3152" y="2145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33%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9" name="Rectangle 29"/>
              <p:cNvSpPr>
                <a:spLocks noChangeArrowheads="1"/>
              </p:cNvSpPr>
              <p:nvPr/>
            </p:nvSpPr>
            <p:spPr bwMode="auto">
              <a:xfrm>
                <a:off x="1775" y="3311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26%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40" name="Rectangle 30"/>
              <p:cNvSpPr>
                <a:spLocks noChangeArrowheads="1"/>
              </p:cNvSpPr>
              <p:nvPr/>
            </p:nvSpPr>
            <p:spPr bwMode="auto">
              <a:xfrm>
                <a:off x="838" y="2145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41" name="Rectangle 31"/>
              <p:cNvSpPr>
                <a:spLocks noChangeArrowheads="1"/>
              </p:cNvSpPr>
              <p:nvPr/>
            </p:nvSpPr>
            <p:spPr bwMode="auto">
              <a:xfrm>
                <a:off x="1540" y="1274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13%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42" name="Rectangle 32"/>
              <p:cNvSpPr>
                <a:spLocks noChangeArrowheads="1"/>
              </p:cNvSpPr>
              <p:nvPr/>
            </p:nvSpPr>
            <p:spPr bwMode="auto">
              <a:xfrm>
                <a:off x="1733" y="1530"/>
                <a:ext cx="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10%</a:t>
                </a:r>
                <a:endParaRPr kumimoji="1" lang="en-US" altLang="zh-CN" sz="6000" b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803" name="Rectangle 33"/>
            <p:cNvSpPr>
              <a:spLocks noChangeArrowheads="1"/>
            </p:cNvSpPr>
            <p:nvPr/>
          </p:nvSpPr>
          <p:spPr bwMode="auto">
            <a:xfrm>
              <a:off x="3950" y="1697"/>
              <a:ext cx="1143" cy="1704"/>
            </a:xfrm>
            <a:prstGeom prst="rect">
              <a:avLst/>
            </a:prstGeom>
            <a:solidFill>
              <a:srgbClr val="FFFF9B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4" name="Rectangle 34"/>
            <p:cNvSpPr>
              <a:spLocks noChangeArrowheads="1"/>
            </p:cNvSpPr>
            <p:nvPr/>
          </p:nvSpPr>
          <p:spPr bwMode="auto">
            <a:xfrm>
              <a:off x="4074" y="1850"/>
              <a:ext cx="83" cy="77"/>
            </a:xfrm>
            <a:prstGeom prst="rect">
              <a:avLst/>
            </a:prstGeom>
            <a:solidFill>
              <a:srgbClr val="FF0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5" name="Rectangle 35"/>
            <p:cNvSpPr>
              <a:spLocks noChangeArrowheads="1"/>
            </p:cNvSpPr>
            <p:nvPr/>
          </p:nvSpPr>
          <p:spPr bwMode="auto">
            <a:xfrm>
              <a:off x="4212" y="1799"/>
              <a:ext cx="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6" name="Rectangle 36"/>
            <p:cNvSpPr>
              <a:spLocks noChangeArrowheads="1"/>
            </p:cNvSpPr>
            <p:nvPr/>
          </p:nvSpPr>
          <p:spPr bwMode="auto">
            <a:xfrm>
              <a:off x="4253" y="1825"/>
              <a:ext cx="7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7" name="Rectangle 37"/>
            <p:cNvSpPr>
              <a:spLocks noChangeArrowheads="1"/>
            </p:cNvSpPr>
            <p:nvPr/>
          </p:nvSpPr>
          <p:spPr bwMode="auto">
            <a:xfrm>
              <a:off x="4074" y="2184"/>
              <a:ext cx="83" cy="76"/>
            </a:xfrm>
            <a:prstGeom prst="rect">
              <a:avLst/>
            </a:prstGeom>
            <a:solidFill>
              <a:srgbClr val="CC9CCC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8" name="Rectangle 38"/>
            <p:cNvSpPr>
              <a:spLocks noChangeArrowheads="1"/>
            </p:cNvSpPr>
            <p:nvPr/>
          </p:nvSpPr>
          <p:spPr bwMode="auto">
            <a:xfrm>
              <a:off x="4212" y="2132"/>
              <a:ext cx="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9" name="Rectangle 39"/>
            <p:cNvSpPr>
              <a:spLocks noChangeArrowheads="1"/>
            </p:cNvSpPr>
            <p:nvPr/>
          </p:nvSpPr>
          <p:spPr bwMode="auto">
            <a:xfrm>
              <a:off x="4253" y="215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0" name="Rectangle 40"/>
            <p:cNvSpPr>
              <a:spLocks noChangeArrowheads="1"/>
            </p:cNvSpPr>
            <p:nvPr/>
          </p:nvSpPr>
          <p:spPr bwMode="auto">
            <a:xfrm>
              <a:off x="4074" y="2517"/>
              <a:ext cx="83" cy="77"/>
            </a:xfrm>
            <a:prstGeom prst="rect">
              <a:avLst/>
            </a:prstGeom>
            <a:solidFill>
              <a:srgbClr val="FF808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1" name="Rectangle 41"/>
            <p:cNvSpPr>
              <a:spLocks noChangeArrowheads="1"/>
            </p:cNvSpPr>
            <p:nvPr/>
          </p:nvSpPr>
          <p:spPr bwMode="auto">
            <a:xfrm>
              <a:off x="4212" y="2465"/>
              <a:ext cx="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Rectangle 42"/>
            <p:cNvSpPr>
              <a:spLocks noChangeArrowheads="1"/>
            </p:cNvSpPr>
            <p:nvPr/>
          </p:nvSpPr>
          <p:spPr bwMode="auto">
            <a:xfrm>
              <a:off x="4253" y="2491"/>
              <a:ext cx="2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一般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3" name="Rectangle 43"/>
            <p:cNvSpPr>
              <a:spLocks noChangeArrowheads="1"/>
            </p:cNvSpPr>
            <p:nvPr/>
          </p:nvSpPr>
          <p:spPr bwMode="auto">
            <a:xfrm>
              <a:off x="4074" y="2863"/>
              <a:ext cx="83" cy="77"/>
            </a:xfrm>
            <a:prstGeom prst="rect">
              <a:avLst/>
            </a:prstGeom>
            <a:solidFill>
              <a:srgbClr val="FFFFC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4" name="Rectangle 44"/>
            <p:cNvSpPr>
              <a:spLocks noChangeArrowheads="1"/>
            </p:cNvSpPr>
            <p:nvPr/>
          </p:nvSpPr>
          <p:spPr bwMode="auto">
            <a:xfrm>
              <a:off x="4212" y="2811"/>
              <a:ext cx="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5" name="Rectangle 45"/>
            <p:cNvSpPr>
              <a:spLocks noChangeArrowheads="1"/>
            </p:cNvSpPr>
            <p:nvPr/>
          </p:nvSpPr>
          <p:spPr bwMode="auto">
            <a:xfrm>
              <a:off x="4253" y="2837"/>
              <a:ext cx="2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Rectangle 46"/>
            <p:cNvSpPr>
              <a:spLocks noChangeArrowheads="1"/>
            </p:cNvSpPr>
            <p:nvPr/>
          </p:nvSpPr>
          <p:spPr bwMode="auto">
            <a:xfrm>
              <a:off x="4074" y="3196"/>
              <a:ext cx="83" cy="77"/>
            </a:xfrm>
            <a:prstGeom prst="rect">
              <a:avLst/>
            </a:prstGeom>
            <a:solidFill>
              <a:srgbClr val="FF00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7" name="Rectangle 47"/>
            <p:cNvSpPr>
              <a:spLocks noChangeArrowheads="1"/>
            </p:cNvSpPr>
            <p:nvPr/>
          </p:nvSpPr>
          <p:spPr bwMode="auto">
            <a:xfrm>
              <a:off x="4212" y="3145"/>
              <a:ext cx="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Rectangle 48"/>
            <p:cNvSpPr>
              <a:spLocks noChangeArrowheads="1"/>
            </p:cNvSpPr>
            <p:nvPr/>
          </p:nvSpPr>
          <p:spPr bwMode="auto">
            <a:xfrm>
              <a:off x="4253" y="3170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非常满意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Rectangle 49"/>
            <p:cNvSpPr>
              <a:spLocks noChangeArrowheads="1"/>
            </p:cNvSpPr>
            <p:nvPr/>
          </p:nvSpPr>
          <p:spPr bwMode="auto">
            <a:xfrm>
              <a:off x="549" y="1120"/>
              <a:ext cx="4792" cy="289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0" name="Rectangle 50"/>
            <p:cNvSpPr>
              <a:spLocks noChangeArrowheads="1"/>
            </p:cNvSpPr>
            <p:nvPr/>
          </p:nvSpPr>
          <p:spPr bwMode="auto">
            <a:xfrm>
              <a:off x="976" y="3772"/>
              <a:ext cx="396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1" name="Rectangle 51"/>
            <p:cNvSpPr>
              <a:spLocks noChangeArrowheads="1"/>
            </p:cNvSpPr>
            <p:nvPr/>
          </p:nvSpPr>
          <p:spPr bwMode="auto">
            <a:xfrm>
              <a:off x="1568" y="3798"/>
              <a:ext cx="76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9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endParaRPr kumimoji="1" lang="zh-CN" altLang="en-US" sz="60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2" name="Rectangle 52"/>
            <p:cNvSpPr>
              <a:spLocks noChangeArrowheads="1"/>
            </p:cNvSpPr>
            <p:nvPr/>
          </p:nvSpPr>
          <p:spPr bwMode="auto">
            <a:xfrm>
              <a:off x="1680" y="3744"/>
              <a:ext cx="217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8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甲乙两城市家庭对住房状况的评价</a:t>
              </a:r>
              <a:endParaRPr kumimoji="1"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96850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440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文本框 12"/>
          <p:cNvSpPr txBox="1">
            <a:spLocks noChangeArrowheads="1"/>
          </p:cNvSpPr>
          <p:nvPr/>
        </p:nvSpPr>
        <p:spPr bwMode="auto">
          <a:xfrm>
            <a:off x="2476500" y="4030663"/>
            <a:ext cx="693102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数值型数据的整理和图示</a:t>
            </a:r>
          </a:p>
        </p:txBody>
      </p:sp>
      <p:grpSp>
        <p:nvGrpSpPr>
          <p:cNvPr id="34822" name="组合 13"/>
          <p:cNvGrpSpPr>
            <a:grpSpLocks noChangeAspect="1"/>
          </p:cNvGrpSpPr>
          <p:nvPr/>
        </p:nvGrpSpPr>
        <p:grpSpPr bwMode="auto">
          <a:xfrm>
            <a:off x="7299325" y="3060700"/>
            <a:ext cx="5578475" cy="3481388"/>
            <a:chOff x="0" y="0"/>
            <a:chExt cx="5324473" cy="3322983"/>
          </a:xfrm>
        </p:grpSpPr>
        <p:pic>
          <p:nvPicPr>
            <p:cNvPr id="34824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5" name="图片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3" name="文本框 18"/>
          <p:cNvSpPr>
            <a:spLocks/>
          </p:cNvSpPr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74581 w 2083287"/>
              <a:gd name="T1" fmla="*/ 0 h 976698"/>
              <a:gd name="T2" fmla="*/ 2077450 w 2083287"/>
              <a:gd name="T3" fmla="*/ 0 h 976698"/>
              <a:gd name="T4" fmla="*/ 2058325 w 2083287"/>
              <a:gd name="T5" fmla="*/ 197511 h 976698"/>
              <a:gd name="T6" fmla="*/ 1736015 w 2083287"/>
              <a:gd name="T7" fmla="*/ 708629 h 976698"/>
              <a:gd name="T8" fmla="*/ 819576 w 2083287"/>
              <a:gd name="T9" fmla="*/ 972088 h 976698"/>
              <a:gd name="T10" fmla="*/ 0 w 2083287"/>
              <a:gd name="T11" fmla="*/ 804240 h 976698"/>
              <a:gd name="T12" fmla="*/ 0 w 2083287"/>
              <a:gd name="T13" fmla="*/ 198706 h 976698"/>
              <a:gd name="T14" fmla="*/ 770617 w 2083287"/>
              <a:gd name="T15" fmla="*/ 445168 h 976698"/>
              <a:gd name="T16" fmla="*/ 1213402 w 2083287"/>
              <a:gd name="T17" fmla="*/ 321939 h 976698"/>
              <a:gd name="T18" fmla="*/ 1367073 w 2083287"/>
              <a:gd name="T19" fmla="*/ 78529 h 976698"/>
              <a:gd name="T20" fmla="*/ 1374581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3287"/>
              <a:gd name="T34" fmla="*/ 0 h 976698"/>
              <a:gd name="T35" fmla="*/ 2083287 w 2083287"/>
              <a:gd name="T36" fmla="*/ 976698 h 97669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656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数值型数据的整理和展示</a:t>
            </a:r>
          </a:p>
        </p:txBody>
      </p:sp>
      <p:sp>
        <p:nvSpPr>
          <p:cNvPr id="3584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3584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6376988" y="2133600"/>
            <a:ext cx="452278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804863" y="2633663"/>
            <a:ext cx="542766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 数据分组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 数值型数据的图示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2.3.1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数据分组</a:t>
            </a:r>
          </a:p>
        </p:txBody>
      </p:sp>
      <p:sp>
        <p:nvSpPr>
          <p:cNvPr id="3686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3686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7572375" y="538163"/>
            <a:ext cx="3717925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AutoShape 7"/>
          <p:cNvSpPr>
            <a:spLocks noChangeArrowheads="1"/>
          </p:cNvSpPr>
          <p:nvPr/>
        </p:nvSpPr>
        <p:spPr bwMode="auto">
          <a:xfrm>
            <a:off x="3048000" y="2127250"/>
            <a:ext cx="2209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lIns="90488" tIns="44450" rIns="90488" bIns="44450">
            <a:flatTx/>
          </a:bodyPr>
          <a:lstStyle>
            <a:lvl1pPr marL="2286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分组方法</a:t>
            </a:r>
            <a:endParaRPr lang="zh-CN" altLang="en-US" sz="2800" dirty="0">
              <a:solidFill>
                <a:srgbClr val="FFFF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870" name="Group 8"/>
          <p:cNvGrpSpPr>
            <a:grpSpLocks/>
          </p:cNvGrpSpPr>
          <p:nvPr/>
        </p:nvGrpSpPr>
        <p:grpSpPr bwMode="auto">
          <a:xfrm>
            <a:off x="4724400" y="4419600"/>
            <a:ext cx="3581400" cy="1295400"/>
            <a:chOff x="3264" y="2688"/>
            <a:chExt cx="2256" cy="816"/>
          </a:xfrm>
        </p:grpSpPr>
        <p:sp>
          <p:nvSpPr>
            <p:cNvPr id="62473" name="Text Box 9"/>
            <p:cNvSpPr txBox="1">
              <a:spLocks noChangeArrowheads="1"/>
            </p:cNvSpPr>
            <p:nvPr/>
          </p:nvSpPr>
          <p:spPr bwMode="auto">
            <a:xfrm rot="10800000" flipV="1">
              <a:off x="3264" y="3168"/>
              <a:ext cx="1056" cy="336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  <a:scene3d>
              <a:camera prst="orthographicFront"/>
              <a:lightRig rig="threePt" dir="t"/>
            </a:scene3d>
            <a:sp3d>
              <a:bevelB prst="relaxedInset"/>
            </a:sp3d>
          </p:spPr>
          <p:txBody>
            <a:bodyPr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800" dirty="0">
                  <a:solidFill>
                    <a:srgbClr val="FFFF00"/>
                  </a:solidFill>
                  <a:latin typeface="Times New Roman" pitchFamily="18" charset="0"/>
                  <a:ea typeface="黑体" pitchFamily="49" charset="-122"/>
                </a:rPr>
                <a:t>等距分组</a:t>
              </a:r>
              <a:endParaRPr kumimoji="1" lang="zh-CN" altLang="en-US" sz="2800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474" name="Text Box 10"/>
            <p:cNvSpPr txBox="1">
              <a:spLocks noChangeArrowheads="1"/>
            </p:cNvSpPr>
            <p:nvPr/>
          </p:nvSpPr>
          <p:spPr bwMode="auto">
            <a:xfrm rot="10800000" flipV="1">
              <a:off x="4464" y="3168"/>
              <a:ext cx="1056" cy="336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800" dirty="0">
                  <a:solidFill>
                    <a:srgbClr val="FFFF00"/>
                  </a:solidFill>
                  <a:latin typeface="Times New Roman" pitchFamily="18" charset="0"/>
                  <a:ea typeface="黑体" pitchFamily="49" charset="-122"/>
                </a:rPr>
                <a:t>异距分组</a:t>
              </a:r>
              <a:endParaRPr kumimoji="1" lang="zh-CN" altLang="en-US" sz="2800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6885" name="Line 11"/>
            <p:cNvSpPr>
              <a:spLocks noChangeShapeType="1"/>
            </p:cNvSpPr>
            <p:nvPr/>
          </p:nvSpPr>
          <p:spPr bwMode="auto">
            <a:xfrm>
              <a:off x="4320" y="2688"/>
              <a:ext cx="672" cy="480"/>
            </a:xfrm>
            <a:prstGeom prst="line">
              <a:avLst/>
            </a:prstGeom>
            <a:noFill/>
            <a:ln w="19050">
              <a:solidFill>
                <a:srgbClr val="FF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6" name="Line 12"/>
            <p:cNvSpPr>
              <a:spLocks noChangeShapeType="1"/>
            </p:cNvSpPr>
            <p:nvPr/>
          </p:nvSpPr>
          <p:spPr bwMode="auto">
            <a:xfrm flipH="1">
              <a:off x="3744" y="2688"/>
              <a:ext cx="576" cy="480"/>
            </a:xfrm>
            <a:prstGeom prst="line">
              <a:avLst/>
            </a:prstGeom>
            <a:noFill/>
            <a:ln w="19050">
              <a:solidFill>
                <a:srgbClr val="FF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871" name="Group 13"/>
          <p:cNvGrpSpPr>
            <a:grpSpLocks/>
          </p:cNvGrpSpPr>
          <p:nvPr/>
        </p:nvGrpSpPr>
        <p:grpSpPr bwMode="auto">
          <a:xfrm>
            <a:off x="755650" y="2708275"/>
            <a:ext cx="3429000" cy="1600200"/>
            <a:chOff x="480" y="1728"/>
            <a:chExt cx="2160" cy="1008"/>
          </a:xfrm>
        </p:grpSpPr>
        <p:sp>
          <p:nvSpPr>
            <p:cNvPr id="36877" name="Text Box 14"/>
            <p:cNvSpPr txBox="1">
              <a:spLocks noChangeArrowheads="1"/>
            </p:cNvSpPr>
            <p:nvPr/>
          </p:nvSpPr>
          <p:spPr bwMode="auto">
            <a:xfrm>
              <a:off x="480" y="2352"/>
              <a:ext cx="1584" cy="384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800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单变量值分组</a:t>
              </a:r>
            </a:p>
          </p:txBody>
        </p:sp>
        <p:sp>
          <p:nvSpPr>
            <p:cNvPr id="62479" name="Line 15"/>
            <p:cNvSpPr>
              <a:spLocks noChangeShapeType="1"/>
            </p:cNvSpPr>
            <p:nvPr/>
          </p:nvSpPr>
          <p:spPr bwMode="auto">
            <a:xfrm>
              <a:off x="1248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80" name="Line 16"/>
            <p:cNvSpPr>
              <a:spLocks noChangeShapeType="1"/>
            </p:cNvSpPr>
            <p:nvPr/>
          </p:nvSpPr>
          <p:spPr bwMode="auto">
            <a:xfrm>
              <a:off x="1248" y="196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481" name="Line 17"/>
            <p:cNvSpPr>
              <a:spLocks noChangeShapeType="1"/>
            </p:cNvSpPr>
            <p:nvPr/>
          </p:nvSpPr>
          <p:spPr bwMode="auto">
            <a:xfrm flipV="1">
              <a:off x="2640" y="172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36872" name="Group 18"/>
          <p:cNvGrpSpPr>
            <a:grpSpLocks/>
          </p:cNvGrpSpPr>
          <p:nvPr/>
        </p:nvGrpSpPr>
        <p:grpSpPr bwMode="auto">
          <a:xfrm>
            <a:off x="4191000" y="3086100"/>
            <a:ext cx="3200400" cy="1295400"/>
            <a:chOff x="2640" y="1968"/>
            <a:chExt cx="2016" cy="816"/>
          </a:xfrm>
        </p:grpSpPr>
        <p:sp>
          <p:nvSpPr>
            <p:cNvPr id="62483" name="Line 19"/>
            <p:cNvSpPr>
              <a:spLocks noChangeShapeType="1"/>
            </p:cNvSpPr>
            <p:nvPr/>
          </p:nvSpPr>
          <p:spPr bwMode="auto">
            <a:xfrm>
              <a:off x="4032" y="196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875" name="Text Box 20"/>
            <p:cNvSpPr txBox="1">
              <a:spLocks noChangeArrowheads="1"/>
            </p:cNvSpPr>
            <p:nvPr/>
          </p:nvSpPr>
          <p:spPr bwMode="auto">
            <a:xfrm>
              <a:off x="3408" y="2400"/>
              <a:ext cx="1248" cy="384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800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组距分组</a:t>
              </a:r>
            </a:p>
          </p:txBody>
        </p:sp>
        <p:sp>
          <p:nvSpPr>
            <p:cNvPr id="62485" name="Line 21"/>
            <p:cNvSpPr>
              <a:spLocks noChangeShapeType="1"/>
            </p:cNvSpPr>
            <p:nvPr/>
          </p:nvSpPr>
          <p:spPr bwMode="auto">
            <a:xfrm>
              <a:off x="2640" y="1968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6873" name="圆角矩形 6"/>
          <p:cNvSpPr>
            <a:spLocks noChangeArrowheads="1"/>
          </p:cNvSpPr>
          <p:nvPr/>
        </p:nvSpPr>
        <p:spPr bwMode="auto">
          <a:xfrm>
            <a:off x="519113" y="989013"/>
            <a:ext cx="2471737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数据分组</a:t>
            </a:r>
          </a:p>
        </p:txBody>
      </p:sp>
      <p:sp>
        <p:nvSpPr>
          <p:cNvPr id="3789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3789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6834188" y="2208213"/>
            <a:ext cx="4037012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圆角矩形 6"/>
          <p:cNvSpPr>
            <a:spLocks noChangeArrowheads="1"/>
          </p:cNvSpPr>
          <p:nvPr/>
        </p:nvSpPr>
        <p:spPr bwMode="auto">
          <a:xfrm>
            <a:off x="762000" y="1417638"/>
            <a:ext cx="247173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单变量分组</a:t>
            </a:r>
          </a:p>
        </p:txBody>
      </p:sp>
      <p:sp>
        <p:nvSpPr>
          <p:cNvPr id="37894" name="Rectangle 21"/>
          <p:cNvSpPr>
            <a:spLocks noChangeArrowheads="1"/>
          </p:cNvSpPr>
          <p:nvPr/>
        </p:nvSpPr>
        <p:spPr bwMode="auto">
          <a:xfrm>
            <a:off x="681038" y="2649538"/>
            <a:ext cx="6096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一个变量值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作为一组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适合于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变量值较少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离散变量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情形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输入速度－评级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2205039"/>
            <a:ext cx="7999412" cy="1152525"/>
          </a:xfrm>
        </p:spPr>
        <p:txBody>
          <a:bodyPr/>
          <a:lstStyle/>
          <a:p>
            <a:r>
              <a:rPr lang="zh-CN" altLang="en-US"/>
              <a:t>点击评级体系：中间行＝</a:t>
            </a:r>
            <a:r>
              <a:rPr lang="en-US" altLang="zh-CN"/>
              <a:t>0</a:t>
            </a:r>
            <a:r>
              <a:rPr lang="zh-CN" altLang="en-US"/>
              <a:t>；顶行＝</a:t>
            </a:r>
            <a:r>
              <a:rPr lang="en-US" altLang="zh-CN"/>
              <a:t>1</a:t>
            </a:r>
            <a:r>
              <a:rPr lang="zh-CN" altLang="en-US"/>
              <a:t>；低行＝</a:t>
            </a:r>
            <a:r>
              <a:rPr lang="en-US" altLang="zh-CN"/>
              <a:t>2</a:t>
            </a:r>
            <a:r>
              <a:rPr lang="zh-CN" altLang="en-US"/>
              <a:t>。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279651" y="3573463"/>
            <a:ext cx="7999413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>
                <a:srgbClr val="CC9900"/>
              </a:buClr>
            </a:pPr>
            <a:r>
              <a:rPr lang="en-US" altLang="zh-CN" b="0">
                <a:solidFill>
                  <a:srgbClr val="292929"/>
                </a:solidFill>
              </a:rPr>
              <a:t>                        S T A T I S T I C S</a:t>
            </a:r>
          </a:p>
          <a:p>
            <a:pPr algn="l" eaLnBrk="1" hangingPunct="1">
              <a:lnSpc>
                <a:spcPct val="100000"/>
              </a:lnSpc>
              <a:buClr>
                <a:srgbClr val="CC9900"/>
              </a:buClr>
            </a:pPr>
            <a:r>
              <a:rPr lang="zh-CN" altLang="en-US" b="0">
                <a:solidFill>
                  <a:srgbClr val="292929"/>
                </a:solidFill>
              </a:rPr>
              <a:t>标准键盘          </a:t>
            </a:r>
            <a:r>
              <a:rPr lang="en-US" altLang="zh-CN" b="0">
                <a:solidFill>
                  <a:srgbClr val="292929"/>
                </a:solidFill>
              </a:rPr>
              <a:t>0 1 0 1 1 0 1 1 2 0 </a:t>
            </a:r>
            <a:r>
              <a:rPr lang="zh-CN" altLang="en-US" b="0">
                <a:solidFill>
                  <a:srgbClr val="292929"/>
                </a:solidFill>
              </a:rPr>
              <a:t>＝ 和</a:t>
            </a:r>
            <a:r>
              <a:rPr lang="en-US" altLang="zh-CN" b="0">
                <a:solidFill>
                  <a:srgbClr val="292929"/>
                </a:solidFill>
              </a:rPr>
              <a:t>7</a:t>
            </a:r>
          </a:p>
          <a:p>
            <a:pPr algn="l" eaLnBrk="1" hangingPunct="1">
              <a:lnSpc>
                <a:spcPct val="100000"/>
              </a:lnSpc>
              <a:buClr>
                <a:srgbClr val="CC9900"/>
              </a:buClr>
            </a:pPr>
            <a:r>
              <a:rPr lang="en-US" altLang="zh-CN" b="0">
                <a:solidFill>
                  <a:srgbClr val="292929"/>
                </a:solidFill>
              </a:rPr>
              <a:t>Dvorak</a:t>
            </a:r>
            <a:r>
              <a:rPr lang="zh-CN" altLang="en-US" b="0">
                <a:solidFill>
                  <a:srgbClr val="292929"/>
                </a:solidFill>
              </a:rPr>
              <a:t>键盘      </a:t>
            </a:r>
            <a:r>
              <a:rPr lang="en-US" altLang="zh-CN" b="0">
                <a:solidFill>
                  <a:srgbClr val="292929"/>
                </a:solidFill>
              </a:rPr>
              <a:t>0 0 0 0 0 0 0 0 1 0 </a:t>
            </a:r>
            <a:r>
              <a:rPr lang="zh-CN" altLang="en-US" b="0">
                <a:solidFill>
                  <a:srgbClr val="292929"/>
                </a:solidFill>
              </a:rPr>
              <a:t>＝ 和</a:t>
            </a:r>
            <a:r>
              <a:rPr lang="en-US" altLang="zh-CN" b="0">
                <a:solidFill>
                  <a:srgbClr val="29292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594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2.3.1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数据分组</a:t>
            </a:r>
          </a:p>
        </p:txBody>
      </p:sp>
      <p:sp>
        <p:nvSpPr>
          <p:cNvPr id="3891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3891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7254875" y="2152650"/>
            <a:ext cx="452278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圆角矩形 6"/>
          <p:cNvSpPr>
            <a:spLocks noChangeArrowheads="1"/>
          </p:cNvSpPr>
          <p:nvPr/>
        </p:nvSpPr>
        <p:spPr bwMode="auto">
          <a:xfrm>
            <a:off x="500063" y="1239838"/>
            <a:ext cx="2471737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组距分组</a:t>
            </a:r>
          </a:p>
        </p:txBody>
      </p:sp>
      <p:sp>
        <p:nvSpPr>
          <p:cNvPr id="38918" name="Rectangle 22"/>
          <p:cNvSpPr>
            <a:spLocks noChangeArrowheads="1"/>
          </p:cNvSpPr>
          <p:nvPr/>
        </p:nvSpPr>
        <p:spPr bwMode="auto">
          <a:xfrm>
            <a:off x="673100" y="2060575"/>
            <a:ext cx="668813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将变量值的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一个区间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作为一组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适合于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连续变量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也适合于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变量值较多的离散变量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需要遵循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“不重不漏”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的原则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分为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等距分组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不等距分组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数据分组</a:t>
            </a:r>
          </a:p>
        </p:txBody>
      </p:sp>
      <p:sp>
        <p:nvSpPr>
          <p:cNvPr id="6148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/>
          </a:p>
        </p:txBody>
      </p:sp>
      <p:pic>
        <p:nvPicPr>
          <p:cNvPr id="6149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6480175" y="511175"/>
            <a:ext cx="3055938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圆角矩形 6"/>
          <p:cNvSpPr>
            <a:spLocks noChangeArrowheads="1"/>
          </p:cNvSpPr>
          <p:nvPr/>
        </p:nvSpPr>
        <p:spPr bwMode="auto">
          <a:xfrm>
            <a:off x="611188" y="1311275"/>
            <a:ext cx="2471737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组距分组步骤</a:t>
            </a:r>
            <a:endParaRPr lang="en-US" altLang="zh-CN" sz="280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51" name="Rectangle 27"/>
          <p:cNvSpPr>
            <a:spLocks noChangeArrowheads="1"/>
          </p:cNvSpPr>
          <p:nvPr/>
        </p:nvSpPr>
        <p:spPr bwMode="auto">
          <a:xfrm>
            <a:off x="498475" y="2332038"/>
            <a:ext cx="994251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确定组数：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组数的确定应以能够显示数据的分布特征和规律为目的。在实际分组时，组数一般为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</a:t>
            </a:r>
            <a:r>
              <a:rPr kumimoji="1"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K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15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。有时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可以按</a:t>
            </a:r>
            <a:r>
              <a:rPr kumimoji="1" lang="zh-CN" altLang="en-US" sz="2800" dirty="0">
                <a:solidFill>
                  <a:srgbClr val="F0F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Sturges</a:t>
            </a:r>
            <a:r>
              <a:rPr kumimoji="1" lang="en-US" altLang="zh-CN" sz="2800" dirty="0">
                <a:solidFill>
                  <a:srgbClr val="FFFFB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提出的经验公式确定组数：</a:t>
            </a:r>
            <a:endParaRPr kumimoji="1" lang="zh-CN" altLang="en-US" sz="2800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52" name="Rectangle 32"/>
          <p:cNvSpPr>
            <a:spLocks noChangeArrowheads="1"/>
          </p:cNvSpPr>
          <p:nvPr/>
        </p:nvSpPr>
        <p:spPr bwMode="auto">
          <a:xfrm>
            <a:off x="493713" y="3978275"/>
            <a:ext cx="1024572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确定组距：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组距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(class width)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是一个组的上限与下限之差，可根据全部数据的最大值和最小值及所分的组数来确定，即：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组距＝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最大值 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最小值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)÷ 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组数 </a:t>
            </a:r>
          </a:p>
        </p:txBody>
      </p:sp>
      <p:graphicFrame>
        <p:nvGraphicFramePr>
          <p:cNvPr id="6146" name="Object 35"/>
          <p:cNvGraphicFramePr>
            <a:graphicFrameLocks noChangeAspect="1"/>
          </p:cNvGraphicFramePr>
          <p:nvPr/>
        </p:nvGraphicFramePr>
        <p:xfrm>
          <a:off x="7346950" y="3162300"/>
          <a:ext cx="22129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4" imgW="1130040" imgH="203040" progId="Equation.3">
                  <p:embed/>
                </p:oleObj>
              </mc:Choice>
              <mc:Fallback>
                <p:oleObj name="Equation" r:id="rId4" imgW="1130040" imgH="2030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3162300"/>
                        <a:ext cx="2212975" cy="398463"/>
                      </a:xfrm>
                      <a:prstGeom prst="rect">
                        <a:avLst/>
                      </a:prstGeom>
                      <a:noFill/>
                      <a:ln w="31750" algn="ctr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Rectangle 38"/>
          <p:cNvSpPr>
            <a:spLocks noChangeArrowheads="1"/>
          </p:cNvSpPr>
          <p:nvPr/>
        </p:nvSpPr>
        <p:spPr bwMode="auto">
          <a:xfrm>
            <a:off x="527050" y="5005388"/>
            <a:ext cx="89154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Tx/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统计频数：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统计出各组的频数并整理成频数分布表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2.3.1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数据分组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3994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5681663" y="392113"/>
            <a:ext cx="347821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圆角矩形 6"/>
          <p:cNvSpPr>
            <a:spLocks noChangeArrowheads="1"/>
          </p:cNvSpPr>
          <p:nvPr/>
        </p:nvSpPr>
        <p:spPr bwMode="auto">
          <a:xfrm>
            <a:off x="519113" y="885825"/>
            <a:ext cx="354012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组距分组的几个概念</a:t>
            </a:r>
          </a:p>
        </p:txBody>
      </p:sp>
      <p:sp>
        <p:nvSpPr>
          <p:cNvPr id="39942" name="Rectangle 15"/>
          <p:cNvSpPr>
            <a:spLocks noChangeArrowheads="1"/>
          </p:cNvSpPr>
          <p:nvPr/>
        </p:nvSpPr>
        <p:spPr bwMode="auto">
          <a:xfrm>
            <a:off x="641350" y="2503488"/>
            <a:ext cx="105838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下限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(low limit)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：一个组的最小值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上限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(upper limit)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：一个组的最大值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组距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(class width)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：上限与下限之差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组中值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(class midpoint)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：下限与上限之间的中点值：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051050" y="4987925"/>
            <a:ext cx="4776788" cy="1103313"/>
            <a:chOff x="1776" y="2813"/>
            <a:chExt cx="3009" cy="857"/>
          </a:xfrm>
        </p:grpSpPr>
        <p:sp>
          <p:nvSpPr>
            <p:cNvPr id="67601" name="Text Box 17"/>
            <p:cNvSpPr txBox="1">
              <a:spLocks noChangeArrowheads="1"/>
            </p:cNvSpPr>
            <p:nvPr/>
          </p:nvSpPr>
          <p:spPr bwMode="auto">
            <a:xfrm>
              <a:off x="2961" y="2813"/>
              <a:ext cx="1824" cy="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下限值</a:t>
              </a:r>
              <a:r>
                <a:rPr kumimoji="1" lang="en-US" altLang="zh-CN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+</a:t>
              </a:r>
              <a:r>
                <a:rPr kumimoji="1" lang="zh-CN" alt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上限值</a:t>
              </a:r>
            </a:p>
          </p:txBody>
        </p:sp>
        <p:sp>
          <p:nvSpPr>
            <p:cNvPr id="67602" name="Line 18"/>
            <p:cNvSpPr>
              <a:spLocks noChangeShapeType="1"/>
            </p:cNvSpPr>
            <p:nvPr/>
          </p:nvSpPr>
          <p:spPr bwMode="auto">
            <a:xfrm>
              <a:off x="2880" y="321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603" name="Text Box 19"/>
            <p:cNvSpPr txBox="1">
              <a:spLocks noChangeArrowheads="1"/>
            </p:cNvSpPr>
            <p:nvPr/>
          </p:nvSpPr>
          <p:spPr bwMode="auto">
            <a:xfrm>
              <a:off x="3456" y="3264"/>
              <a:ext cx="576" cy="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80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67604" name="Text Box 20"/>
            <p:cNvSpPr txBox="1">
              <a:spLocks noChangeArrowheads="1"/>
            </p:cNvSpPr>
            <p:nvPr/>
          </p:nvSpPr>
          <p:spPr bwMode="auto">
            <a:xfrm>
              <a:off x="1776" y="3024"/>
              <a:ext cx="1248" cy="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组中值 </a:t>
              </a:r>
              <a:r>
                <a:rPr kumimoji="1" lang="en-US" altLang="zh-CN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=</a:t>
              </a:r>
              <a:endParaRPr kumimoji="1" lang="en-US" altLang="zh-CN" sz="28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61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7198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7199" name="圆角矩形 6"/>
          <p:cNvSpPr>
            <a:spLocks noChangeArrowheads="1"/>
          </p:cNvSpPr>
          <p:nvPr/>
        </p:nvSpPr>
        <p:spPr bwMode="auto">
          <a:xfrm>
            <a:off x="1096963" y="1100138"/>
            <a:ext cx="3149600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数值型数据图示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014136800"/>
              </p:ext>
            </p:extLst>
          </p:nvPr>
        </p:nvGraphicFramePr>
        <p:xfrm>
          <a:off x="174625" y="1628775"/>
          <a:ext cx="11831447" cy="508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49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096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40964" name="圆角矩形 6"/>
          <p:cNvSpPr>
            <a:spLocks noChangeArrowheads="1"/>
          </p:cNvSpPr>
          <p:nvPr/>
        </p:nvSpPr>
        <p:spPr bwMode="auto">
          <a:xfrm>
            <a:off x="519113" y="885825"/>
            <a:ext cx="3136900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分组数据：直方图</a:t>
            </a:r>
          </a:p>
        </p:txBody>
      </p:sp>
      <p:sp>
        <p:nvSpPr>
          <p:cNvPr id="40965" name="Rectangle 32"/>
          <p:cNvSpPr>
            <a:spLocks noChangeArrowheads="1"/>
          </p:cNvSpPr>
          <p:nvPr/>
        </p:nvSpPr>
        <p:spPr bwMode="auto">
          <a:xfrm>
            <a:off x="312738" y="1665288"/>
            <a:ext cx="8542337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在直角坐标系中，用横轴表示数据分组，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纵轴表示频数或频率，各组与相应的</a:t>
            </a:r>
            <a:endParaRPr kumimoji="1"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频数就形成了一个矩形，即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直方图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用于展示分组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数据分布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的一种图形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用矩形的宽度和高度来表示频数分布，</a:t>
            </a:r>
            <a:endParaRPr kumimoji="1"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 本质上是用矩形的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来表示频数分布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直方图下的</a:t>
            </a:r>
            <a:r>
              <a:rPr kumimoji="1"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总面积等于</a:t>
            </a:r>
            <a:r>
              <a:rPr kumimoji="1" lang="en-US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kumimoji="1" lang="zh-CN" altLang="en-US" sz="28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6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7353300" y="2466975"/>
            <a:ext cx="452278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619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8196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8197" name="圆角矩形 6"/>
          <p:cNvSpPr>
            <a:spLocks noChangeArrowheads="1"/>
          </p:cNvSpPr>
          <p:nvPr/>
        </p:nvSpPr>
        <p:spPr bwMode="auto">
          <a:xfrm>
            <a:off x="434975" y="931863"/>
            <a:ext cx="3465513" cy="655637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分组数据：直方图</a:t>
            </a: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5132388" y="4967288"/>
            <a:ext cx="914400" cy="641350"/>
            <a:chOff x="2592" y="3264"/>
            <a:chExt cx="576" cy="404"/>
          </a:xfrm>
        </p:grpSpPr>
        <p:grpSp>
          <p:nvGrpSpPr>
            <p:cNvPr id="8258" name="Group 56"/>
            <p:cNvGrpSpPr>
              <a:grpSpLocks/>
            </p:cNvGrpSpPr>
            <p:nvPr/>
          </p:nvGrpSpPr>
          <p:grpSpPr bwMode="auto">
            <a:xfrm>
              <a:off x="2592" y="3264"/>
              <a:ext cx="384" cy="404"/>
              <a:chOff x="2592" y="3264"/>
              <a:chExt cx="384" cy="404"/>
            </a:xfrm>
          </p:grpSpPr>
          <p:sp>
            <p:nvSpPr>
              <p:cNvPr id="8260" name="Rectangle 57"/>
              <p:cNvSpPr>
                <a:spLocks noChangeArrowheads="1"/>
              </p:cNvSpPr>
              <p:nvPr/>
            </p:nvSpPr>
            <p:spPr bwMode="auto">
              <a:xfrm>
                <a:off x="2736" y="3264"/>
                <a:ext cx="240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786" name="Text Box 58"/>
              <p:cNvSpPr txBox="1">
                <a:spLocks noChangeArrowheads="1"/>
              </p:cNvSpPr>
              <p:nvPr/>
            </p:nvSpPr>
            <p:spPr bwMode="auto">
              <a:xfrm>
                <a:off x="2592" y="3456"/>
                <a:ext cx="336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16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140</a:t>
                </a:r>
              </a:p>
            </p:txBody>
          </p:sp>
        </p:grpSp>
        <p:sp>
          <p:nvSpPr>
            <p:cNvPr id="73787" name="Text Box 59"/>
            <p:cNvSpPr txBox="1">
              <a:spLocks noChangeArrowheads="1"/>
            </p:cNvSpPr>
            <p:nvPr/>
          </p:nvSpPr>
          <p:spPr bwMode="auto">
            <a:xfrm>
              <a:off x="283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150</a:t>
              </a:r>
              <a:endParaRPr kumimoji="1" lang="en-US" altLang="zh-CN" sz="160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7646988" y="4433888"/>
            <a:ext cx="685800" cy="1174750"/>
            <a:chOff x="4176" y="2928"/>
            <a:chExt cx="432" cy="740"/>
          </a:xfrm>
        </p:grpSpPr>
        <p:sp>
          <p:nvSpPr>
            <p:cNvPr id="8256" name="Rectangle 61"/>
            <p:cNvSpPr>
              <a:spLocks noChangeArrowheads="1"/>
            </p:cNvSpPr>
            <p:nvPr/>
          </p:nvSpPr>
          <p:spPr bwMode="auto">
            <a:xfrm>
              <a:off x="4176" y="2928"/>
              <a:ext cx="240" cy="52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90" name="Text Box 62"/>
            <p:cNvSpPr txBox="1">
              <a:spLocks noChangeArrowheads="1"/>
            </p:cNvSpPr>
            <p:nvPr/>
          </p:nvSpPr>
          <p:spPr bwMode="auto">
            <a:xfrm>
              <a:off x="427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210</a:t>
              </a:r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7875588" y="1690688"/>
            <a:ext cx="1981200" cy="1066800"/>
            <a:chOff x="4320" y="1200"/>
            <a:chExt cx="1248" cy="672"/>
          </a:xfrm>
        </p:grpSpPr>
        <p:sp>
          <p:nvSpPr>
            <p:cNvPr id="73792" name="AutoShape 64"/>
            <p:cNvSpPr>
              <a:spLocks noChangeArrowheads="1"/>
            </p:cNvSpPr>
            <p:nvPr/>
          </p:nvSpPr>
          <p:spPr bwMode="auto">
            <a:xfrm>
              <a:off x="4320" y="1200"/>
              <a:ext cx="1248" cy="672"/>
            </a:xfrm>
            <a:prstGeom prst="cloudCallout">
              <a:avLst>
                <a:gd name="adj1" fmla="val -43750"/>
                <a:gd name="adj2" fmla="val 78569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kumimoji="1" lang="zh-CN" altLang="en-US" sz="6000" b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3793" name="Text Box 65"/>
            <p:cNvSpPr txBox="1">
              <a:spLocks noChangeArrowheads="1"/>
            </p:cNvSpPr>
            <p:nvPr/>
          </p:nvSpPr>
          <p:spPr bwMode="auto">
            <a:xfrm>
              <a:off x="4416" y="1344"/>
              <a:ext cx="1152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直方图下的面积之和等于</a:t>
              </a:r>
              <a:r>
                <a:rPr kumimoji="1" lang="en-US" altLang="zh-CN" sz="20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</a:p>
          </p:txBody>
        </p:sp>
      </p:grpSp>
      <p:sp>
        <p:nvSpPr>
          <p:cNvPr id="73794" name="Text Box 66"/>
          <p:cNvSpPr txBox="1">
            <a:spLocks noChangeArrowheads="1"/>
          </p:cNvSpPr>
          <p:nvPr/>
        </p:nvSpPr>
        <p:spPr bwMode="auto">
          <a:xfrm>
            <a:off x="5207000" y="6005513"/>
            <a:ext cx="4038600" cy="396875"/>
          </a:xfrm>
          <a:prstGeom prst="rect">
            <a:avLst/>
          </a:prstGeom>
          <a:solidFill>
            <a:srgbClr val="C545AD"/>
          </a:solidFill>
          <a:ln w="12700">
            <a:noFill/>
            <a:miter lim="800000"/>
            <a:headEnd/>
            <a:tailEnd/>
          </a:ln>
          <a:effectLst>
            <a:outerShdw dist="81320" dir="2319588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某电脑公司销售量分布的直方图</a:t>
            </a:r>
          </a:p>
        </p:txBody>
      </p:sp>
      <p:sp>
        <p:nvSpPr>
          <p:cNvPr id="73795" name="Line 67"/>
          <p:cNvSpPr>
            <a:spLocks noChangeShapeType="1"/>
          </p:cNvSpPr>
          <p:nvPr/>
        </p:nvSpPr>
        <p:spPr bwMode="auto">
          <a:xfrm>
            <a:off x="2536825" y="2757488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1301750" y="1841500"/>
            <a:ext cx="2230438" cy="4116388"/>
            <a:chOff x="179" y="1295"/>
            <a:chExt cx="1453" cy="2674"/>
          </a:xfrm>
        </p:grpSpPr>
        <p:graphicFrame>
          <p:nvGraphicFramePr>
            <p:cNvPr id="8194" name="Object 69"/>
            <p:cNvGraphicFramePr>
              <a:graphicFrameLocks noChangeAspect="1"/>
            </p:cNvGraphicFramePr>
            <p:nvPr/>
          </p:nvGraphicFramePr>
          <p:xfrm>
            <a:off x="179" y="2112"/>
            <a:ext cx="1453" cy="1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" name="剪辑" r:id="rId3" imgW="3025440" imgH="3252600" progId="MS_ClipArt_Gallery.2">
                    <p:embed/>
                  </p:oleObj>
                </mc:Choice>
                <mc:Fallback>
                  <p:oleObj name="剪辑" r:id="rId3" imgW="3025440" imgH="3252600" progId="MS_ClipArt_Gallery.2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" y="2112"/>
                          <a:ext cx="1453" cy="185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rgbClr val="FFFF9B"/>
                            </a:gs>
                          </a:gsLst>
                          <a:lin ang="5400000" scaled="1"/>
                        </a:gradFill>
                        <a:ln>
                          <a:noFill/>
                        </a:ln>
                        <a:effectLst>
                          <a:outerShdw dist="92457" dir="956724" algn="ctr" rotWithShape="0">
                            <a:srgbClr val="808080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53" name="AutoShape 70"/>
            <p:cNvSpPr>
              <a:spLocks noChangeArrowheads="1"/>
            </p:cNvSpPr>
            <p:nvPr/>
          </p:nvSpPr>
          <p:spPr bwMode="auto">
            <a:xfrm>
              <a:off x="368" y="1295"/>
              <a:ext cx="1158" cy="636"/>
            </a:xfrm>
            <a:prstGeom prst="wedgeRectCallout">
              <a:avLst>
                <a:gd name="adj1" fmla="val 42843"/>
                <a:gd name="adj2" fmla="val 90676"/>
              </a:avLst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我一眼就看出来了：销售量在</a:t>
              </a:r>
              <a:r>
                <a:rPr kumimoji="1" lang="en-US" altLang="zh-CN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170-180</a:t>
              </a:r>
              <a:r>
                <a:rPr kumimoji="1" lang="zh-CN" altLang="en-US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之间的天数最多</a:t>
              </a:r>
              <a:r>
                <a:rPr kumimoji="1" lang="en-US" altLang="zh-CN" sz="1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!</a:t>
              </a:r>
            </a:p>
          </p:txBody>
        </p:sp>
      </p:grp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6873875" y="3452813"/>
            <a:ext cx="639763" cy="2184400"/>
            <a:chOff x="3725" y="2304"/>
            <a:chExt cx="403" cy="1376"/>
          </a:xfrm>
        </p:grpSpPr>
        <p:sp>
          <p:nvSpPr>
            <p:cNvPr id="8251" name="Rectangle 72"/>
            <p:cNvSpPr>
              <a:spLocks noChangeArrowheads="1"/>
            </p:cNvSpPr>
            <p:nvPr/>
          </p:nvSpPr>
          <p:spPr bwMode="auto">
            <a:xfrm>
              <a:off x="3725" y="2304"/>
              <a:ext cx="240" cy="11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01" name="Text Box 73"/>
            <p:cNvSpPr txBox="1">
              <a:spLocks noChangeArrowheads="1"/>
            </p:cNvSpPr>
            <p:nvPr/>
          </p:nvSpPr>
          <p:spPr bwMode="auto">
            <a:xfrm>
              <a:off x="3792" y="3468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190</a:t>
              </a:r>
            </a:p>
          </p:txBody>
        </p:sp>
      </p:grpSp>
      <p:grpSp>
        <p:nvGrpSpPr>
          <p:cNvPr id="8" name="Group 74"/>
          <p:cNvGrpSpPr>
            <a:grpSpLocks/>
          </p:cNvGrpSpPr>
          <p:nvPr/>
        </p:nvGrpSpPr>
        <p:grpSpPr bwMode="auto">
          <a:xfrm>
            <a:off x="7265988" y="3748088"/>
            <a:ext cx="685800" cy="1860550"/>
            <a:chOff x="3936" y="2496"/>
            <a:chExt cx="432" cy="1172"/>
          </a:xfrm>
        </p:grpSpPr>
        <p:sp>
          <p:nvSpPr>
            <p:cNvPr id="73803" name="Text Box 75"/>
            <p:cNvSpPr txBox="1">
              <a:spLocks noChangeArrowheads="1"/>
            </p:cNvSpPr>
            <p:nvPr/>
          </p:nvSpPr>
          <p:spPr bwMode="auto">
            <a:xfrm>
              <a:off x="403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200</a:t>
              </a:r>
            </a:p>
          </p:txBody>
        </p:sp>
        <p:sp>
          <p:nvSpPr>
            <p:cNvPr id="8250" name="Rectangle 76"/>
            <p:cNvSpPr>
              <a:spLocks noChangeArrowheads="1"/>
            </p:cNvSpPr>
            <p:nvPr/>
          </p:nvSpPr>
          <p:spPr bwMode="auto">
            <a:xfrm>
              <a:off x="3936" y="2496"/>
              <a:ext cx="240" cy="96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6488113" y="2638425"/>
            <a:ext cx="685800" cy="3003550"/>
            <a:chOff x="3456" y="1776"/>
            <a:chExt cx="432" cy="1892"/>
          </a:xfrm>
        </p:grpSpPr>
        <p:sp>
          <p:nvSpPr>
            <p:cNvPr id="73806" name="Text Box 78"/>
            <p:cNvSpPr txBox="1">
              <a:spLocks noChangeArrowheads="1"/>
            </p:cNvSpPr>
            <p:nvPr/>
          </p:nvSpPr>
          <p:spPr bwMode="auto">
            <a:xfrm>
              <a:off x="355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180</a:t>
              </a:r>
            </a:p>
          </p:txBody>
        </p:sp>
        <p:sp>
          <p:nvSpPr>
            <p:cNvPr id="8248" name="Rectangle 79"/>
            <p:cNvSpPr>
              <a:spLocks noChangeArrowheads="1"/>
            </p:cNvSpPr>
            <p:nvPr/>
          </p:nvSpPr>
          <p:spPr bwMode="auto">
            <a:xfrm>
              <a:off x="3456" y="1776"/>
              <a:ext cx="240" cy="16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" name="Group 80"/>
          <p:cNvGrpSpPr>
            <a:grpSpLocks/>
          </p:cNvGrpSpPr>
          <p:nvPr/>
        </p:nvGrpSpPr>
        <p:grpSpPr bwMode="auto">
          <a:xfrm>
            <a:off x="5741988" y="4510088"/>
            <a:ext cx="685800" cy="1098550"/>
            <a:chOff x="2976" y="2976"/>
            <a:chExt cx="432" cy="692"/>
          </a:xfrm>
        </p:grpSpPr>
        <p:sp>
          <p:nvSpPr>
            <p:cNvPr id="8245" name="Rectangle 81"/>
            <p:cNvSpPr>
              <a:spLocks noChangeArrowheads="1"/>
            </p:cNvSpPr>
            <p:nvPr/>
          </p:nvSpPr>
          <p:spPr bwMode="auto">
            <a:xfrm>
              <a:off x="2976" y="2976"/>
              <a:ext cx="240" cy="4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10" name="Text Box 82"/>
            <p:cNvSpPr txBox="1">
              <a:spLocks noChangeArrowheads="1"/>
            </p:cNvSpPr>
            <p:nvPr/>
          </p:nvSpPr>
          <p:spPr bwMode="auto">
            <a:xfrm>
              <a:off x="307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160</a:t>
              </a:r>
              <a:endParaRPr kumimoji="1" lang="en-US" altLang="zh-CN" sz="1600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1" name="Group 83"/>
          <p:cNvGrpSpPr>
            <a:grpSpLocks/>
          </p:cNvGrpSpPr>
          <p:nvPr/>
        </p:nvGrpSpPr>
        <p:grpSpPr bwMode="auto">
          <a:xfrm>
            <a:off x="6113463" y="3824288"/>
            <a:ext cx="685800" cy="1784350"/>
            <a:chOff x="3216" y="2544"/>
            <a:chExt cx="432" cy="1124"/>
          </a:xfrm>
        </p:grpSpPr>
        <p:sp>
          <p:nvSpPr>
            <p:cNvPr id="73812" name="Text Box 84"/>
            <p:cNvSpPr txBox="1">
              <a:spLocks noChangeArrowheads="1"/>
            </p:cNvSpPr>
            <p:nvPr/>
          </p:nvSpPr>
          <p:spPr bwMode="auto">
            <a:xfrm>
              <a:off x="331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170</a:t>
              </a:r>
              <a:endParaRPr kumimoji="1" lang="en-US" altLang="zh-CN" sz="160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244" name="Rectangle 85"/>
            <p:cNvSpPr>
              <a:spLocks noChangeArrowheads="1"/>
            </p:cNvSpPr>
            <p:nvPr/>
          </p:nvSpPr>
          <p:spPr bwMode="auto">
            <a:xfrm>
              <a:off x="3216" y="2544"/>
              <a:ext cx="240" cy="91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209" name="Group 86"/>
          <p:cNvGrpSpPr>
            <a:grpSpLocks/>
          </p:cNvGrpSpPr>
          <p:nvPr/>
        </p:nvGrpSpPr>
        <p:grpSpPr bwMode="auto">
          <a:xfrm>
            <a:off x="3717925" y="1846263"/>
            <a:ext cx="5943600" cy="3429000"/>
            <a:chOff x="1680" y="1056"/>
            <a:chExt cx="3744" cy="2160"/>
          </a:xfrm>
        </p:grpSpPr>
        <p:sp>
          <p:nvSpPr>
            <p:cNvPr id="73815" name="Text Box 87"/>
            <p:cNvSpPr txBox="1">
              <a:spLocks noChangeArrowheads="1"/>
            </p:cNvSpPr>
            <p:nvPr/>
          </p:nvSpPr>
          <p:spPr bwMode="auto">
            <a:xfrm>
              <a:off x="1680" y="1344"/>
              <a:ext cx="485" cy="8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45791" dir="2021404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频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数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(</a:t>
              </a:r>
              <a:r>
                <a:rPr kumimoji="1" lang="zh-CN" alt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天</a:t>
              </a:r>
              <a:r>
                <a:rPr kumimoji="1" lang="en-US" altLang="zh-CN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)</a:t>
              </a:r>
              <a:endParaRPr kumimoji="1" lang="en-US" altLang="zh-CN" sz="20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8224" name="Group 88"/>
            <p:cNvGrpSpPr>
              <a:grpSpLocks/>
            </p:cNvGrpSpPr>
            <p:nvPr/>
          </p:nvGrpSpPr>
          <p:grpSpPr bwMode="auto">
            <a:xfrm>
              <a:off x="2064" y="1056"/>
              <a:ext cx="3360" cy="2160"/>
              <a:chOff x="2064" y="1056"/>
              <a:chExt cx="3360" cy="2160"/>
            </a:xfrm>
          </p:grpSpPr>
          <p:sp>
            <p:nvSpPr>
              <p:cNvPr id="73817" name="Text Box 89"/>
              <p:cNvSpPr txBox="1">
                <a:spLocks noChangeArrowheads="1"/>
              </p:cNvSpPr>
              <p:nvPr/>
            </p:nvSpPr>
            <p:spPr bwMode="auto">
              <a:xfrm>
                <a:off x="2064" y="1584"/>
                <a:ext cx="33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25</a:t>
                </a:r>
                <a:endParaRPr kumimoji="1" lang="en-US" altLang="zh-CN" sz="6000" b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73818" name="Text Box 90"/>
              <p:cNvSpPr txBox="1">
                <a:spLocks noChangeArrowheads="1"/>
              </p:cNvSpPr>
              <p:nvPr/>
            </p:nvSpPr>
            <p:spPr bwMode="auto">
              <a:xfrm>
                <a:off x="2064" y="1872"/>
                <a:ext cx="33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20</a:t>
                </a:r>
                <a:endParaRPr kumimoji="1" lang="en-US" altLang="zh-CN" sz="16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73819" name="Text Box 91"/>
              <p:cNvSpPr txBox="1">
                <a:spLocks noChangeArrowheads="1"/>
              </p:cNvSpPr>
              <p:nvPr/>
            </p:nvSpPr>
            <p:spPr bwMode="auto">
              <a:xfrm>
                <a:off x="2064" y="2208"/>
                <a:ext cx="33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15</a:t>
                </a:r>
                <a:endParaRPr kumimoji="1" lang="en-US" altLang="zh-CN" sz="16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73820" name="Text Box 92"/>
              <p:cNvSpPr txBox="1">
                <a:spLocks noChangeArrowheads="1"/>
              </p:cNvSpPr>
              <p:nvPr/>
            </p:nvSpPr>
            <p:spPr bwMode="auto">
              <a:xfrm>
                <a:off x="2064" y="2544"/>
                <a:ext cx="33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10</a:t>
                </a:r>
                <a:endPara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73821" name="Text Box 93"/>
              <p:cNvSpPr txBox="1">
                <a:spLocks noChangeArrowheads="1"/>
              </p:cNvSpPr>
              <p:nvPr/>
            </p:nvSpPr>
            <p:spPr bwMode="auto">
              <a:xfrm>
                <a:off x="2112" y="2880"/>
                <a:ext cx="192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5</a:t>
                </a:r>
                <a:endPara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73822" name="Text Box 94"/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33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  <a:defRPr/>
                </a:pPr>
                <a:r>
                  <a:rPr kumimoji="1" lang="en-US" altLang="zh-CN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30</a:t>
                </a:r>
                <a:endParaRPr kumimoji="1" lang="en-US" altLang="zh-CN" sz="6000" b="0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8231" name="Group 95"/>
              <p:cNvGrpSpPr>
                <a:grpSpLocks/>
              </p:cNvGrpSpPr>
              <p:nvPr/>
            </p:nvGrpSpPr>
            <p:grpSpPr bwMode="auto">
              <a:xfrm>
                <a:off x="2352" y="1056"/>
                <a:ext cx="3072" cy="2160"/>
                <a:chOff x="2352" y="1056"/>
                <a:chExt cx="3072" cy="2160"/>
              </a:xfrm>
            </p:grpSpPr>
            <p:grpSp>
              <p:nvGrpSpPr>
                <p:cNvPr id="8232" name="Group 96"/>
                <p:cNvGrpSpPr>
                  <a:grpSpLocks/>
                </p:cNvGrpSpPr>
                <p:nvPr/>
              </p:nvGrpSpPr>
              <p:grpSpPr bwMode="auto">
                <a:xfrm>
                  <a:off x="2352" y="1776"/>
                  <a:ext cx="48" cy="1200"/>
                  <a:chOff x="2352" y="1570"/>
                  <a:chExt cx="48" cy="1389"/>
                </a:xfrm>
              </p:grpSpPr>
              <p:sp>
                <p:nvSpPr>
                  <p:cNvPr id="73825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959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3826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599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3827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39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3828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879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3829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570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8233" name="Group 102"/>
                <p:cNvGrpSpPr>
                  <a:grpSpLocks/>
                </p:cNvGrpSpPr>
                <p:nvPr/>
              </p:nvGrpSpPr>
              <p:grpSpPr bwMode="auto">
                <a:xfrm>
                  <a:off x="2352" y="1056"/>
                  <a:ext cx="3072" cy="2160"/>
                  <a:chOff x="2352" y="1056"/>
                  <a:chExt cx="3072" cy="2160"/>
                </a:xfrm>
              </p:grpSpPr>
              <p:grpSp>
                <p:nvGrpSpPr>
                  <p:cNvPr id="8234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2400" y="1056"/>
                    <a:ext cx="3024" cy="2160"/>
                    <a:chOff x="2400" y="1056"/>
                    <a:chExt cx="3024" cy="2160"/>
                  </a:xfrm>
                </p:grpSpPr>
                <p:sp>
                  <p:nvSpPr>
                    <p:cNvPr id="73832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00" y="1056"/>
                      <a:ext cx="0" cy="216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triangle" w="med" len="med"/>
                      <a:tailEnd/>
                    </a:ln>
                    <a:effectLst>
                      <a:outerShdw dist="45791" dir="2021404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73833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00" y="3216"/>
                      <a:ext cx="302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>
                      <a:outerShdw dist="45791" dir="3378596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73834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465"/>
                    <a:ext cx="48" cy="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dist="35921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8" name="Group 107"/>
          <p:cNvGrpSpPr>
            <a:grpSpLocks/>
          </p:cNvGrpSpPr>
          <p:nvPr/>
        </p:nvGrpSpPr>
        <p:grpSpPr bwMode="auto">
          <a:xfrm>
            <a:off x="8027988" y="4586288"/>
            <a:ext cx="685800" cy="1022350"/>
            <a:chOff x="4416" y="3024"/>
            <a:chExt cx="432" cy="644"/>
          </a:xfrm>
        </p:grpSpPr>
        <p:sp>
          <p:nvSpPr>
            <p:cNvPr id="8221" name="Rectangle 108"/>
            <p:cNvSpPr>
              <a:spLocks noChangeArrowheads="1"/>
            </p:cNvSpPr>
            <p:nvPr/>
          </p:nvSpPr>
          <p:spPr bwMode="auto">
            <a:xfrm>
              <a:off x="4416" y="3024"/>
              <a:ext cx="240" cy="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37" name="Text Box 109"/>
            <p:cNvSpPr txBox="1">
              <a:spLocks noChangeArrowheads="1"/>
            </p:cNvSpPr>
            <p:nvPr/>
          </p:nvSpPr>
          <p:spPr bwMode="auto">
            <a:xfrm>
              <a:off x="451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220</a:t>
              </a:r>
            </a:p>
          </p:txBody>
        </p:sp>
      </p:grpSp>
      <p:grpSp>
        <p:nvGrpSpPr>
          <p:cNvPr id="19" name="Group 110"/>
          <p:cNvGrpSpPr>
            <a:grpSpLocks/>
          </p:cNvGrpSpPr>
          <p:nvPr/>
        </p:nvGrpSpPr>
        <p:grpSpPr bwMode="auto">
          <a:xfrm>
            <a:off x="8408988" y="5043488"/>
            <a:ext cx="685800" cy="565150"/>
            <a:chOff x="4656" y="3312"/>
            <a:chExt cx="432" cy="356"/>
          </a:xfrm>
        </p:grpSpPr>
        <p:sp>
          <p:nvSpPr>
            <p:cNvPr id="8219" name="Rectangle 111"/>
            <p:cNvSpPr>
              <a:spLocks noChangeArrowheads="1"/>
            </p:cNvSpPr>
            <p:nvPr/>
          </p:nvSpPr>
          <p:spPr bwMode="auto">
            <a:xfrm>
              <a:off x="4656" y="3312"/>
              <a:ext cx="240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40" name="Text Box 112"/>
            <p:cNvSpPr txBox="1">
              <a:spLocks noChangeArrowheads="1"/>
            </p:cNvSpPr>
            <p:nvPr/>
          </p:nvSpPr>
          <p:spPr bwMode="auto">
            <a:xfrm>
              <a:off x="4752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230</a:t>
              </a:r>
            </a:p>
          </p:txBody>
        </p:sp>
      </p:grpSp>
      <p:grpSp>
        <p:nvGrpSpPr>
          <p:cNvPr id="20" name="Group 113"/>
          <p:cNvGrpSpPr>
            <a:grpSpLocks/>
          </p:cNvGrpSpPr>
          <p:nvPr/>
        </p:nvGrpSpPr>
        <p:grpSpPr bwMode="auto">
          <a:xfrm>
            <a:off x="8789988" y="4967288"/>
            <a:ext cx="762000" cy="641350"/>
            <a:chOff x="4896" y="3264"/>
            <a:chExt cx="480" cy="404"/>
          </a:xfrm>
        </p:grpSpPr>
        <p:sp>
          <p:nvSpPr>
            <p:cNvPr id="8217" name="Rectangle 114"/>
            <p:cNvSpPr>
              <a:spLocks noChangeArrowheads="1"/>
            </p:cNvSpPr>
            <p:nvPr/>
          </p:nvSpPr>
          <p:spPr bwMode="auto">
            <a:xfrm>
              <a:off x="4896" y="3264"/>
              <a:ext cx="240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43" name="Text Box 115"/>
            <p:cNvSpPr txBox="1">
              <a:spLocks noChangeArrowheads="1"/>
            </p:cNvSpPr>
            <p:nvPr/>
          </p:nvSpPr>
          <p:spPr bwMode="auto">
            <a:xfrm>
              <a:off x="5040" y="3456"/>
              <a:ext cx="33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240</a:t>
              </a:r>
            </a:p>
          </p:txBody>
        </p:sp>
      </p:grpSp>
      <p:grpSp>
        <p:nvGrpSpPr>
          <p:cNvPr id="21" name="Group 116"/>
          <p:cNvGrpSpPr>
            <a:grpSpLocks/>
          </p:cNvGrpSpPr>
          <p:nvPr/>
        </p:nvGrpSpPr>
        <p:grpSpPr bwMode="auto">
          <a:xfrm>
            <a:off x="5013325" y="2493963"/>
            <a:ext cx="4248150" cy="2671762"/>
            <a:chOff x="847" y="2352"/>
            <a:chExt cx="1725" cy="575"/>
          </a:xfrm>
        </p:grpSpPr>
        <p:sp>
          <p:nvSpPr>
            <p:cNvPr id="73845" name="Freeform 117"/>
            <p:cNvSpPr>
              <a:spLocks/>
            </p:cNvSpPr>
            <p:nvPr/>
          </p:nvSpPr>
          <p:spPr bwMode="auto">
            <a:xfrm>
              <a:off x="1709" y="2352"/>
              <a:ext cx="863" cy="575"/>
            </a:xfrm>
            <a:custGeom>
              <a:avLst/>
              <a:gdLst/>
              <a:ahLst/>
              <a:cxnLst>
                <a:cxn ang="0">
                  <a:pos x="862" y="574"/>
                </a:cxn>
                <a:cxn ang="0">
                  <a:pos x="770" y="566"/>
                </a:cxn>
                <a:cxn ang="0">
                  <a:pos x="726" y="561"/>
                </a:cxn>
                <a:cxn ang="0">
                  <a:pos x="680" y="551"/>
                </a:cxn>
                <a:cxn ang="0">
                  <a:pos x="634" y="538"/>
                </a:cxn>
                <a:cxn ang="0">
                  <a:pos x="590" y="520"/>
                </a:cxn>
                <a:cxn ang="0">
                  <a:pos x="544" y="496"/>
                </a:cxn>
                <a:cxn ang="0">
                  <a:pos x="452" y="429"/>
                </a:cxn>
                <a:cxn ang="0">
                  <a:pos x="362" y="335"/>
                </a:cxn>
                <a:cxn ang="0">
                  <a:pos x="272" y="224"/>
                </a:cxn>
                <a:cxn ang="0">
                  <a:pos x="226" y="167"/>
                </a:cxn>
                <a:cxn ang="0">
                  <a:pos x="180" y="113"/>
                </a:cxn>
                <a:cxn ang="0">
                  <a:pos x="136" y="67"/>
                </a:cxn>
                <a:cxn ang="0">
                  <a:pos x="90" y="31"/>
                </a:cxn>
                <a:cxn ang="0">
                  <a:pos x="44" y="8"/>
                </a:cxn>
                <a:cxn ang="0">
                  <a:pos x="0" y="0"/>
                </a:cxn>
              </a:cxnLst>
              <a:rect l="0" t="0" r="r" b="b"/>
              <a:pathLst>
                <a:path w="863" h="575">
                  <a:moveTo>
                    <a:pt x="862" y="574"/>
                  </a:moveTo>
                  <a:lnTo>
                    <a:pt x="770" y="566"/>
                  </a:lnTo>
                  <a:lnTo>
                    <a:pt x="726" y="561"/>
                  </a:lnTo>
                  <a:lnTo>
                    <a:pt x="680" y="551"/>
                  </a:lnTo>
                  <a:lnTo>
                    <a:pt x="634" y="538"/>
                  </a:lnTo>
                  <a:lnTo>
                    <a:pt x="590" y="520"/>
                  </a:lnTo>
                  <a:lnTo>
                    <a:pt x="544" y="496"/>
                  </a:lnTo>
                  <a:lnTo>
                    <a:pt x="452" y="429"/>
                  </a:lnTo>
                  <a:lnTo>
                    <a:pt x="362" y="335"/>
                  </a:lnTo>
                  <a:lnTo>
                    <a:pt x="272" y="224"/>
                  </a:lnTo>
                  <a:lnTo>
                    <a:pt x="226" y="167"/>
                  </a:lnTo>
                  <a:lnTo>
                    <a:pt x="180" y="113"/>
                  </a:lnTo>
                  <a:lnTo>
                    <a:pt x="136" y="67"/>
                  </a:lnTo>
                  <a:lnTo>
                    <a:pt x="90" y="31"/>
                  </a:lnTo>
                  <a:lnTo>
                    <a:pt x="44" y="8"/>
                  </a:lnTo>
                  <a:lnTo>
                    <a:pt x="0" y="0"/>
                  </a:lnTo>
                </a:path>
              </a:pathLst>
            </a:custGeom>
            <a:noFill/>
            <a:ln w="31750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846" name="Freeform 118"/>
            <p:cNvSpPr>
              <a:spLocks/>
            </p:cNvSpPr>
            <p:nvPr/>
          </p:nvSpPr>
          <p:spPr bwMode="auto">
            <a:xfrm>
              <a:off x="847" y="2352"/>
              <a:ext cx="863" cy="575"/>
            </a:xfrm>
            <a:custGeom>
              <a:avLst/>
              <a:gdLst/>
              <a:ahLst/>
              <a:cxnLst>
                <a:cxn ang="0">
                  <a:pos x="0" y="574"/>
                </a:cxn>
                <a:cxn ang="0">
                  <a:pos x="90" y="566"/>
                </a:cxn>
                <a:cxn ang="0">
                  <a:pos x="136" y="561"/>
                </a:cxn>
                <a:cxn ang="0">
                  <a:pos x="180" y="551"/>
                </a:cxn>
                <a:cxn ang="0">
                  <a:pos x="226" y="538"/>
                </a:cxn>
                <a:cxn ang="0">
                  <a:pos x="272" y="520"/>
                </a:cxn>
                <a:cxn ang="0">
                  <a:pos x="316" y="496"/>
                </a:cxn>
                <a:cxn ang="0">
                  <a:pos x="408" y="429"/>
                </a:cxn>
                <a:cxn ang="0">
                  <a:pos x="498" y="335"/>
                </a:cxn>
                <a:cxn ang="0">
                  <a:pos x="590" y="224"/>
                </a:cxn>
                <a:cxn ang="0">
                  <a:pos x="634" y="167"/>
                </a:cxn>
                <a:cxn ang="0">
                  <a:pos x="680" y="113"/>
                </a:cxn>
                <a:cxn ang="0">
                  <a:pos x="726" y="67"/>
                </a:cxn>
                <a:cxn ang="0">
                  <a:pos x="770" y="31"/>
                </a:cxn>
                <a:cxn ang="0">
                  <a:pos x="816" y="8"/>
                </a:cxn>
                <a:cxn ang="0">
                  <a:pos x="862" y="0"/>
                </a:cxn>
              </a:cxnLst>
              <a:rect l="0" t="0" r="r" b="b"/>
              <a:pathLst>
                <a:path w="863" h="575">
                  <a:moveTo>
                    <a:pt x="0" y="574"/>
                  </a:moveTo>
                  <a:lnTo>
                    <a:pt x="90" y="566"/>
                  </a:lnTo>
                  <a:lnTo>
                    <a:pt x="136" y="561"/>
                  </a:lnTo>
                  <a:lnTo>
                    <a:pt x="180" y="551"/>
                  </a:lnTo>
                  <a:lnTo>
                    <a:pt x="226" y="538"/>
                  </a:lnTo>
                  <a:lnTo>
                    <a:pt x="272" y="520"/>
                  </a:lnTo>
                  <a:lnTo>
                    <a:pt x="316" y="496"/>
                  </a:lnTo>
                  <a:lnTo>
                    <a:pt x="408" y="429"/>
                  </a:lnTo>
                  <a:lnTo>
                    <a:pt x="498" y="335"/>
                  </a:lnTo>
                  <a:lnTo>
                    <a:pt x="590" y="224"/>
                  </a:lnTo>
                  <a:lnTo>
                    <a:pt x="634" y="167"/>
                  </a:lnTo>
                  <a:lnTo>
                    <a:pt x="680" y="113"/>
                  </a:lnTo>
                  <a:lnTo>
                    <a:pt x="726" y="67"/>
                  </a:lnTo>
                  <a:lnTo>
                    <a:pt x="770" y="31"/>
                  </a:lnTo>
                  <a:lnTo>
                    <a:pt x="816" y="8"/>
                  </a:lnTo>
                  <a:lnTo>
                    <a:pt x="862" y="0"/>
                  </a:lnTo>
                </a:path>
              </a:pathLst>
            </a:custGeom>
            <a:noFill/>
            <a:ln w="31750" cap="rnd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214" name="Text Box 119"/>
          <p:cNvSpPr txBox="1">
            <a:spLocks noChangeArrowheads="1"/>
          </p:cNvSpPr>
          <p:nvPr/>
        </p:nvSpPr>
        <p:spPr bwMode="auto">
          <a:xfrm>
            <a:off x="6427788" y="5561013"/>
            <a:ext cx="192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销售量（台）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4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41988" name="圆角矩形 6"/>
          <p:cNvSpPr>
            <a:spLocks noChangeArrowheads="1"/>
          </p:cNvSpPr>
          <p:nvPr/>
        </p:nvSpPr>
        <p:spPr bwMode="auto">
          <a:xfrm>
            <a:off x="996950" y="923925"/>
            <a:ext cx="3025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未分组数据：茎叶图</a:t>
            </a:r>
          </a:p>
        </p:txBody>
      </p:sp>
      <p:sp>
        <p:nvSpPr>
          <p:cNvPr id="41989" name="Rectangle 35"/>
          <p:cNvSpPr>
            <a:spLocks noChangeArrowheads="1"/>
          </p:cNvSpPr>
          <p:nvPr/>
        </p:nvSpPr>
        <p:spPr bwMode="auto">
          <a:xfrm>
            <a:off x="904875" y="1598613"/>
            <a:ext cx="9620250" cy="797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/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用于显示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未分组的原始数据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的分布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zh-CN" altLang="en-US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“茎”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“叶”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两部分构成，其图形是</a:t>
            </a:r>
            <a:r>
              <a:rPr lang="zh-CN" altLang="en-US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由数字组成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以该组数据的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高位数字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作树茎，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低位数字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作树叶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树叶上只保留最后一位数字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n(20&lt;n&lt;300)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个数据，茎叶图最大行数不超过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L=[10×lgn] 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茎叶图类似于</a:t>
            </a:r>
            <a:r>
              <a:rPr lang="zh-CN" altLang="en-US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横置的直方图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，但又有区别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直方图可观察一组数据的分布状况，但没有给出具体的数值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茎叶图既给出数据分布状况，又给出原始数值，保留了原始数据的信息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直方图适用于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大批量数据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，茎叶图适用于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小批量数据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54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301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43012" name="圆角矩形 6"/>
          <p:cNvSpPr>
            <a:spLocks noChangeArrowheads="1"/>
          </p:cNvSpPr>
          <p:nvPr/>
        </p:nvSpPr>
        <p:spPr bwMode="auto">
          <a:xfrm>
            <a:off x="519113" y="885825"/>
            <a:ext cx="31654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未分组数据：茎叶图</a:t>
            </a:r>
          </a:p>
        </p:txBody>
      </p:sp>
      <p:pic>
        <p:nvPicPr>
          <p:cNvPr id="43013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387475"/>
            <a:ext cx="7924800" cy="4572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4" name="Text Box 34"/>
          <p:cNvSpPr txBox="1">
            <a:spLocks noChangeArrowheads="1"/>
          </p:cNvSpPr>
          <p:nvPr/>
        </p:nvSpPr>
        <p:spPr bwMode="auto">
          <a:xfrm>
            <a:off x="2354263" y="6308725"/>
            <a:ext cx="4867275" cy="40005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outerShdw dist="81320" dir="2319588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某电脑公司销售量分布的茎叶图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13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40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44036" name="圆角矩形 6"/>
          <p:cNvSpPr>
            <a:spLocks noChangeArrowheads="1"/>
          </p:cNvSpPr>
          <p:nvPr/>
        </p:nvSpPr>
        <p:spPr bwMode="auto">
          <a:xfrm>
            <a:off x="519113" y="885825"/>
            <a:ext cx="3482975" cy="585788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未分组数据：箱线图</a:t>
            </a:r>
          </a:p>
        </p:txBody>
      </p:sp>
      <p:sp>
        <p:nvSpPr>
          <p:cNvPr id="44037" name="Rectangle 35"/>
          <p:cNvSpPr>
            <a:spLocks noChangeArrowheads="1"/>
          </p:cNvSpPr>
          <p:nvPr/>
        </p:nvSpPr>
        <p:spPr bwMode="auto">
          <a:xfrm>
            <a:off x="571500" y="1919288"/>
            <a:ext cx="11017250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用于显示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未分组的原始数据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的分布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由一组数据的</a:t>
            </a:r>
            <a:r>
              <a:rPr lang="en-US" altLang="zh-CN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个特征值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绘制而成，它由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一个箱子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两条线段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组成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绘制方法：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首先找出一组数据的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个特征值，即最大值、最小值、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中位数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和两个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四分位数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下四分位数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QL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和上四分位数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QU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连接两个四分位数画出箱子，再将两个极值点与箱子相连接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该箱线图也称为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Median/Quart./Range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箱线图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087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505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/>
          </a:p>
        </p:txBody>
      </p:sp>
      <p:sp>
        <p:nvSpPr>
          <p:cNvPr id="45060" name="圆角矩形 6"/>
          <p:cNvSpPr>
            <a:spLocks noChangeArrowheads="1"/>
          </p:cNvSpPr>
          <p:nvPr/>
        </p:nvSpPr>
        <p:spPr bwMode="auto">
          <a:xfrm>
            <a:off x="519113" y="885825"/>
            <a:ext cx="350202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未分组数据：箱线图</a:t>
            </a:r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 flipV="1">
            <a:off x="1676400" y="4187825"/>
            <a:ext cx="5859463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69" name="Freeform 37"/>
          <p:cNvSpPr>
            <a:spLocks/>
          </p:cNvSpPr>
          <p:nvPr/>
        </p:nvSpPr>
        <p:spPr bwMode="auto">
          <a:xfrm>
            <a:off x="7548563" y="4124325"/>
            <a:ext cx="123825" cy="1222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" y="37"/>
              </a:cxn>
              <a:cxn ang="0">
                <a:pos x="0" y="76"/>
              </a:cxn>
              <a:cxn ang="0">
                <a:pos x="0" y="0"/>
              </a:cxn>
            </a:cxnLst>
            <a:rect l="0" t="0" r="r" b="b"/>
            <a:pathLst>
              <a:path w="78" h="77">
                <a:moveTo>
                  <a:pt x="0" y="0"/>
                </a:moveTo>
                <a:lnTo>
                  <a:pt x="77" y="37"/>
                </a:lnTo>
                <a:lnTo>
                  <a:pt x="0" y="76"/>
                </a:lnTo>
                <a:lnTo>
                  <a:pt x="0" y="0"/>
                </a:lnTo>
              </a:path>
            </a:pathLst>
          </a:custGeom>
          <a:solidFill>
            <a:srgbClr val="CDCDCD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670" name="Rectangle 38"/>
          <p:cNvSpPr>
            <a:spLocks noChangeArrowheads="1"/>
          </p:cNvSpPr>
          <p:nvPr/>
        </p:nvSpPr>
        <p:spPr bwMode="auto">
          <a:xfrm>
            <a:off x="4506913" y="431958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71" name="Rectangle 39"/>
          <p:cNvSpPr>
            <a:spLocks noChangeArrowheads="1"/>
          </p:cNvSpPr>
          <p:nvPr/>
        </p:nvSpPr>
        <p:spPr bwMode="auto">
          <a:xfrm>
            <a:off x="3751263" y="2438400"/>
            <a:ext cx="1260475" cy="520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2800" dirty="0">
                <a:latin typeface="黑体" pitchFamily="49" charset="-122"/>
                <a:ea typeface="黑体" pitchFamily="49" charset="-122"/>
              </a:rPr>
              <a:t>中位数</a:t>
            </a:r>
          </a:p>
        </p:txBody>
      </p:sp>
      <p:sp>
        <p:nvSpPr>
          <p:cNvPr id="69672" name="Rectangle 40"/>
          <p:cNvSpPr>
            <a:spLocks noChangeArrowheads="1"/>
          </p:cNvSpPr>
          <p:nvPr/>
        </p:nvSpPr>
        <p:spPr bwMode="auto">
          <a:xfrm>
            <a:off x="1731963" y="4262438"/>
            <a:ext cx="37941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9673" name="Rectangle 41"/>
          <p:cNvSpPr>
            <a:spLocks noChangeArrowheads="1"/>
          </p:cNvSpPr>
          <p:nvPr/>
        </p:nvSpPr>
        <p:spPr bwMode="auto">
          <a:xfrm>
            <a:off x="2868613" y="4262438"/>
            <a:ext cx="37941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69674" name="Rectangle 42"/>
          <p:cNvSpPr>
            <a:spLocks noChangeArrowheads="1"/>
          </p:cNvSpPr>
          <p:nvPr/>
        </p:nvSpPr>
        <p:spPr bwMode="auto">
          <a:xfrm>
            <a:off x="4125913" y="4262438"/>
            <a:ext cx="37941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5265738" y="4262438"/>
            <a:ext cx="577850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10</a:t>
            </a:r>
          </a:p>
        </p:txBody>
      </p:sp>
      <p:sp>
        <p:nvSpPr>
          <p:cNvPr id="69676" name="Rectangle 44"/>
          <p:cNvSpPr>
            <a:spLocks noChangeArrowheads="1"/>
          </p:cNvSpPr>
          <p:nvPr/>
        </p:nvSpPr>
        <p:spPr bwMode="auto">
          <a:xfrm>
            <a:off x="6629400" y="4267200"/>
            <a:ext cx="577850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800" b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12</a:t>
            </a:r>
          </a:p>
        </p:txBody>
      </p:sp>
      <p:sp>
        <p:nvSpPr>
          <p:cNvPr id="69677" name="Freeform 45"/>
          <p:cNvSpPr>
            <a:spLocks/>
          </p:cNvSpPr>
          <p:nvPr/>
        </p:nvSpPr>
        <p:spPr bwMode="auto">
          <a:xfrm>
            <a:off x="3281363" y="3182938"/>
            <a:ext cx="2516187" cy="504825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584" y="317"/>
              </a:cxn>
              <a:cxn ang="0">
                <a:pos x="1584" y="0"/>
              </a:cxn>
              <a:cxn ang="0">
                <a:pos x="0" y="0"/>
              </a:cxn>
              <a:cxn ang="0">
                <a:pos x="0" y="317"/>
              </a:cxn>
            </a:cxnLst>
            <a:rect l="0" t="0" r="r" b="b"/>
            <a:pathLst>
              <a:path w="1585" h="318">
                <a:moveTo>
                  <a:pt x="0" y="317"/>
                </a:moveTo>
                <a:lnTo>
                  <a:pt x="1584" y="317"/>
                </a:lnTo>
                <a:lnTo>
                  <a:pt x="1584" y="0"/>
                </a:lnTo>
                <a:lnTo>
                  <a:pt x="0" y="0"/>
                </a:lnTo>
                <a:lnTo>
                  <a:pt x="0" y="317"/>
                </a:lnTo>
              </a:path>
            </a:pathLst>
          </a:custGeom>
          <a:solidFill>
            <a:schemeClr val="tx1"/>
          </a:solidFill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678" name="Line 46"/>
          <p:cNvSpPr>
            <a:spLocks noChangeShapeType="1"/>
          </p:cNvSpPr>
          <p:nvPr/>
        </p:nvSpPr>
        <p:spPr bwMode="auto">
          <a:xfrm>
            <a:off x="5802313" y="3433763"/>
            <a:ext cx="9286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79" name="Line 47"/>
          <p:cNvSpPr>
            <a:spLocks noChangeShapeType="1"/>
          </p:cNvSpPr>
          <p:nvPr/>
        </p:nvSpPr>
        <p:spPr bwMode="auto">
          <a:xfrm>
            <a:off x="2281238" y="3433763"/>
            <a:ext cx="993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80" name="Line 48"/>
          <p:cNvSpPr>
            <a:spLocks noChangeShapeType="1"/>
          </p:cNvSpPr>
          <p:nvPr/>
        </p:nvSpPr>
        <p:spPr bwMode="auto">
          <a:xfrm flipV="1">
            <a:off x="6721475" y="3160713"/>
            <a:ext cx="0" cy="515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81" name="Line 49"/>
          <p:cNvSpPr>
            <a:spLocks noChangeShapeType="1"/>
          </p:cNvSpPr>
          <p:nvPr/>
        </p:nvSpPr>
        <p:spPr bwMode="auto">
          <a:xfrm flipV="1">
            <a:off x="2274888" y="3176588"/>
            <a:ext cx="0" cy="515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5075" name="Group 50"/>
          <p:cNvGrpSpPr>
            <a:grpSpLocks/>
          </p:cNvGrpSpPr>
          <p:nvPr/>
        </p:nvGrpSpPr>
        <p:grpSpPr bwMode="auto">
          <a:xfrm>
            <a:off x="5457825" y="2438400"/>
            <a:ext cx="763588" cy="784225"/>
            <a:chOff x="3236" y="2185"/>
            <a:chExt cx="481" cy="494"/>
          </a:xfrm>
        </p:grpSpPr>
        <p:sp>
          <p:nvSpPr>
            <p:cNvPr id="69683" name="Rectangle 51"/>
            <p:cNvSpPr>
              <a:spLocks noChangeArrowheads="1"/>
            </p:cNvSpPr>
            <p:nvPr/>
          </p:nvSpPr>
          <p:spPr bwMode="auto">
            <a:xfrm>
              <a:off x="3236" y="2185"/>
              <a:ext cx="288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b="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69684" name="Rectangle 52"/>
            <p:cNvSpPr>
              <a:spLocks noChangeArrowheads="1"/>
            </p:cNvSpPr>
            <p:nvPr/>
          </p:nvSpPr>
          <p:spPr bwMode="auto">
            <a:xfrm>
              <a:off x="3441" y="2354"/>
              <a:ext cx="276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U</a:t>
              </a:r>
            </a:p>
          </p:txBody>
        </p:sp>
      </p:grpSp>
      <p:grpSp>
        <p:nvGrpSpPr>
          <p:cNvPr id="45076" name="Group 53"/>
          <p:cNvGrpSpPr>
            <a:grpSpLocks/>
          </p:cNvGrpSpPr>
          <p:nvPr/>
        </p:nvGrpSpPr>
        <p:grpSpPr bwMode="auto">
          <a:xfrm>
            <a:off x="2943225" y="2438400"/>
            <a:ext cx="704850" cy="784225"/>
            <a:chOff x="1652" y="2185"/>
            <a:chExt cx="444" cy="494"/>
          </a:xfrm>
        </p:grpSpPr>
        <p:sp>
          <p:nvSpPr>
            <p:cNvPr id="69686" name="Rectangle 54"/>
            <p:cNvSpPr>
              <a:spLocks noChangeArrowheads="1"/>
            </p:cNvSpPr>
            <p:nvPr/>
          </p:nvSpPr>
          <p:spPr bwMode="auto">
            <a:xfrm>
              <a:off x="1652" y="2185"/>
              <a:ext cx="288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b="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69687" name="Rectangle 55"/>
            <p:cNvSpPr>
              <a:spLocks noChangeArrowheads="1"/>
            </p:cNvSpPr>
            <p:nvPr/>
          </p:nvSpPr>
          <p:spPr bwMode="auto">
            <a:xfrm>
              <a:off x="1857" y="2354"/>
              <a:ext cx="239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L</a:t>
              </a:r>
            </a:p>
          </p:txBody>
        </p:sp>
      </p:grpSp>
      <p:grpSp>
        <p:nvGrpSpPr>
          <p:cNvPr id="45077" name="Group 56"/>
          <p:cNvGrpSpPr>
            <a:grpSpLocks/>
          </p:cNvGrpSpPr>
          <p:nvPr/>
        </p:nvGrpSpPr>
        <p:grpSpPr bwMode="auto">
          <a:xfrm>
            <a:off x="6651625" y="2438400"/>
            <a:ext cx="1538288" cy="788988"/>
            <a:chOff x="3988" y="2185"/>
            <a:chExt cx="969" cy="497"/>
          </a:xfrm>
        </p:grpSpPr>
        <p:sp>
          <p:nvSpPr>
            <p:cNvPr id="69689" name="Rectangle 57"/>
            <p:cNvSpPr>
              <a:spLocks noChangeArrowheads="1"/>
            </p:cNvSpPr>
            <p:nvPr/>
          </p:nvSpPr>
          <p:spPr bwMode="auto">
            <a:xfrm>
              <a:off x="3988" y="2185"/>
              <a:ext cx="228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69690" name="Rectangle 58"/>
            <p:cNvSpPr>
              <a:spLocks noChangeArrowheads="1"/>
            </p:cNvSpPr>
            <p:nvPr/>
          </p:nvSpPr>
          <p:spPr bwMode="auto">
            <a:xfrm>
              <a:off x="4163" y="2354"/>
              <a:ext cx="794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49" charset="-122"/>
                  <a:ea typeface="黑体" pitchFamily="49" charset="-122"/>
                </a:rPr>
                <a:t>最大值</a:t>
              </a:r>
            </a:p>
          </p:txBody>
        </p:sp>
        <p:sp>
          <p:nvSpPr>
            <p:cNvPr id="69691" name="Rectangle 59"/>
            <p:cNvSpPr>
              <a:spLocks noChangeArrowheads="1"/>
            </p:cNvSpPr>
            <p:nvPr/>
          </p:nvSpPr>
          <p:spPr bwMode="auto">
            <a:xfrm>
              <a:off x="4692" y="2515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45078" name="Group 60"/>
          <p:cNvGrpSpPr>
            <a:grpSpLocks/>
          </p:cNvGrpSpPr>
          <p:nvPr/>
        </p:nvGrpSpPr>
        <p:grpSpPr bwMode="auto">
          <a:xfrm>
            <a:off x="1511300" y="2438400"/>
            <a:ext cx="1539875" cy="788988"/>
            <a:chOff x="758" y="2185"/>
            <a:chExt cx="970" cy="497"/>
          </a:xfrm>
        </p:grpSpPr>
        <p:sp>
          <p:nvSpPr>
            <p:cNvPr id="69693" name="Rectangle 61"/>
            <p:cNvSpPr>
              <a:spLocks noChangeArrowheads="1"/>
            </p:cNvSpPr>
            <p:nvPr/>
          </p:nvSpPr>
          <p:spPr bwMode="auto">
            <a:xfrm>
              <a:off x="758" y="2185"/>
              <a:ext cx="228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</a:p>
          </p:txBody>
        </p:sp>
        <p:sp>
          <p:nvSpPr>
            <p:cNvPr id="69694" name="Rectangle 62"/>
            <p:cNvSpPr>
              <a:spLocks noChangeArrowheads="1"/>
            </p:cNvSpPr>
            <p:nvPr/>
          </p:nvSpPr>
          <p:spPr bwMode="auto">
            <a:xfrm>
              <a:off x="934" y="2354"/>
              <a:ext cx="794" cy="3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2800" dirty="0">
                  <a:latin typeface="黑体" pitchFamily="49" charset="-122"/>
                  <a:ea typeface="黑体" pitchFamily="49" charset="-122"/>
                </a:rPr>
                <a:t>最小值</a:t>
              </a:r>
            </a:p>
          </p:txBody>
        </p:sp>
      </p:grpSp>
      <p:sp>
        <p:nvSpPr>
          <p:cNvPr id="69695" name="Rectangle 63"/>
          <p:cNvSpPr>
            <a:spLocks noChangeArrowheads="1"/>
          </p:cNvSpPr>
          <p:nvPr/>
        </p:nvSpPr>
        <p:spPr bwMode="auto">
          <a:xfrm>
            <a:off x="2833688" y="29622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96" name="Line 64"/>
          <p:cNvSpPr>
            <a:spLocks noChangeShapeType="1"/>
          </p:cNvSpPr>
          <p:nvPr/>
        </p:nvSpPr>
        <p:spPr bwMode="auto">
          <a:xfrm>
            <a:off x="4511675" y="3160713"/>
            <a:ext cx="0" cy="533400"/>
          </a:xfrm>
          <a:prstGeom prst="line">
            <a:avLst/>
          </a:prstGeom>
          <a:noFill/>
          <a:ln w="38100">
            <a:solidFill>
              <a:srgbClr val="00F0D9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97" name="Line 65"/>
          <p:cNvSpPr>
            <a:spLocks noChangeShapeType="1"/>
          </p:cNvSpPr>
          <p:nvPr/>
        </p:nvSpPr>
        <p:spPr bwMode="auto">
          <a:xfrm>
            <a:off x="1905000" y="41148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698" name="Line 66"/>
          <p:cNvSpPr>
            <a:spLocks noChangeShapeType="1"/>
          </p:cNvSpPr>
          <p:nvPr/>
        </p:nvSpPr>
        <p:spPr bwMode="auto">
          <a:xfrm>
            <a:off x="3048000" y="41148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699" name="Line 67"/>
          <p:cNvSpPr>
            <a:spLocks noChangeShapeType="1"/>
          </p:cNvSpPr>
          <p:nvPr/>
        </p:nvSpPr>
        <p:spPr bwMode="auto">
          <a:xfrm>
            <a:off x="4343400" y="41148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700" name="Line 68"/>
          <p:cNvSpPr>
            <a:spLocks noChangeShapeType="1"/>
          </p:cNvSpPr>
          <p:nvPr/>
        </p:nvSpPr>
        <p:spPr bwMode="auto">
          <a:xfrm>
            <a:off x="5562600" y="41148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701" name="Line 69"/>
          <p:cNvSpPr>
            <a:spLocks noChangeShapeType="1"/>
          </p:cNvSpPr>
          <p:nvPr/>
        </p:nvSpPr>
        <p:spPr bwMode="auto">
          <a:xfrm>
            <a:off x="6934200" y="41148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2268538" y="5229225"/>
            <a:ext cx="5251450" cy="523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Median/Quart./Range</a:t>
            </a:r>
            <a:r>
              <a:rPr kumimoji="1" lang="zh-CN" altLang="en-US" sz="28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箱线图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9" name="Rectangle 1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1534" name="Group 270"/>
          <p:cNvGraphicFramePr>
            <a:graphicFrameLocks noGrp="1"/>
          </p:cNvGraphicFramePr>
          <p:nvPr>
            <p:ph idx="1"/>
          </p:nvPr>
        </p:nvGraphicFramePr>
        <p:xfrm>
          <a:off x="2473326" y="1981201"/>
          <a:ext cx="7661275" cy="4114803"/>
        </p:xfrm>
        <a:graphic>
          <a:graphicData uri="http://schemas.openxmlformats.org/drawingml/2006/table">
            <a:tbl>
              <a:tblPr/>
              <a:tblGrid>
                <a:gridCol w="382588"/>
                <a:gridCol w="384175"/>
                <a:gridCol w="382587"/>
                <a:gridCol w="528638"/>
                <a:gridCol w="431800"/>
                <a:gridCol w="288925"/>
                <a:gridCol w="282575"/>
                <a:gridCol w="293687"/>
                <a:gridCol w="287338"/>
                <a:gridCol w="576262"/>
                <a:gridCol w="374650"/>
                <a:gridCol w="384175"/>
                <a:gridCol w="382588"/>
                <a:gridCol w="382587"/>
                <a:gridCol w="384175"/>
                <a:gridCol w="382588"/>
                <a:gridCol w="382587"/>
                <a:gridCol w="382588"/>
                <a:gridCol w="384175"/>
                <a:gridCol w="382587"/>
              </a:tblGrid>
              <a:tr h="588963">
                <a:tc gridSpan="10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标准键盘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Dvorak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键盘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99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4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678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608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/>
          </a:p>
        </p:txBody>
      </p:sp>
      <p:sp>
        <p:nvSpPr>
          <p:cNvPr id="46084" name="圆角矩形 6"/>
          <p:cNvSpPr>
            <a:spLocks noChangeArrowheads="1"/>
          </p:cNvSpPr>
          <p:nvPr/>
        </p:nvSpPr>
        <p:spPr bwMode="auto">
          <a:xfrm>
            <a:off x="519113" y="885825"/>
            <a:ext cx="3848100" cy="573088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未分组数据：箱线图</a:t>
            </a:r>
          </a:p>
        </p:txBody>
      </p:sp>
      <p:grpSp>
        <p:nvGrpSpPr>
          <p:cNvPr id="46085" name="Group 8"/>
          <p:cNvGrpSpPr>
            <a:grpSpLocks/>
          </p:cNvGrpSpPr>
          <p:nvPr/>
        </p:nvGrpSpPr>
        <p:grpSpPr bwMode="auto">
          <a:xfrm>
            <a:off x="609600" y="2133600"/>
            <a:ext cx="8153400" cy="4054475"/>
            <a:chOff x="384" y="1344"/>
            <a:chExt cx="5136" cy="2554"/>
          </a:xfrm>
        </p:grpSpPr>
        <p:sp>
          <p:nvSpPr>
            <p:cNvPr id="76809" name="Rectangle 9"/>
            <p:cNvSpPr>
              <a:spLocks noChangeArrowheads="1"/>
            </p:cNvSpPr>
            <p:nvPr/>
          </p:nvSpPr>
          <p:spPr bwMode="auto">
            <a:xfrm>
              <a:off x="1638" y="1756"/>
              <a:ext cx="120" cy="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810" name="Text Box 10"/>
            <p:cNvSpPr txBox="1">
              <a:spLocks noChangeArrowheads="1"/>
            </p:cNvSpPr>
            <p:nvPr/>
          </p:nvSpPr>
          <p:spPr bwMode="auto">
            <a:xfrm>
              <a:off x="384" y="1488"/>
              <a:ext cx="699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latin typeface="黑体" pitchFamily="49" charset="-122"/>
                  <a:ea typeface="黑体" pitchFamily="49" charset="-122"/>
                </a:rPr>
                <a:t>最小值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latin typeface="黑体" pitchFamily="49" charset="-122"/>
                  <a:ea typeface="黑体" pitchFamily="49" charset="-122"/>
                </a:rPr>
                <a:t>141</a:t>
              </a:r>
            </a:p>
          </p:txBody>
        </p:sp>
        <p:sp>
          <p:nvSpPr>
            <p:cNvPr id="76811" name="Text Box 11"/>
            <p:cNvSpPr txBox="1">
              <a:spLocks noChangeArrowheads="1"/>
            </p:cNvSpPr>
            <p:nvPr/>
          </p:nvSpPr>
          <p:spPr bwMode="auto">
            <a:xfrm>
              <a:off x="4848" y="1488"/>
              <a:ext cx="672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latin typeface="黑体" pitchFamily="49" charset="-122"/>
                  <a:ea typeface="黑体" pitchFamily="49" charset="-122"/>
                </a:rPr>
                <a:t>最大值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latin typeface="黑体" pitchFamily="49" charset="-122"/>
                  <a:ea typeface="黑体" pitchFamily="49" charset="-122"/>
                </a:rPr>
                <a:t>237</a:t>
              </a:r>
            </a:p>
          </p:txBody>
        </p:sp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2400" y="1344"/>
              <a:ext cx="699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latin typeface="黑体" pitchFamily="49" charset="-122"/>
                  <a:ea typeface="黑体" pitchFamily="49" charset="-122"/>
                </a:rPr>
                <a:t>中位数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latin typeface="黑体" pitchFamily="49" charset="-122"/>
                  <a:ea typeface="黑体" pitchFamily="49" charset="-122"/>
                </a:rPr>
                <a:t>182</a:t>
              </a:r>
            </a:p>
          </p:txBody>
        </p:sp>
        <p:sp>
          <p:nvSpPr>
            <p:cNvPr id="76813" name="Text Box 13"/>
            <p:cNvSpPr txBox="1">
              <a:spLocks noChangeArrowheads="1"/>
            </p:cNvSpPr>
            <p:nvPr/>
          </p:nvSpPr>
          <p:spPr bwMode="auto">
            <a:xfrm>
              <a:off x="1440" y="1344"/>
              <a:ext cx="1049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latin typeface="黑体" pitchFamily="49" charset="-122"/>
                  <a:ea typeface="黑体" pitchFamily="49" charset="-122"/>
                </a:rPr>
                <a:t>下四分位数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latin typeface="黑体" pitchFamily="49" charset="-122"/>
                  <a:ea typeface="黑体" pitchFamily="49" charset="-122"/>
                </a:rPr>
                <a:t>170.25</a:t>
              </a:r>
            </a:p>
          </p:txBody>
        </p:sp>
        <p:sp>
          <p:nvSpPr>
            <p:cNvPr id="76814" name="Text Box 14"/>
            <p:cNvSpPr txBox="1">
              <a:spLocks noChangeArrowheads="1"/>
            </p:cNvSpPr>
            <p:nvPr/>
          </p:nvSpPr>
          <p:spPr bwMode="auto">
            <a:xfrm>
              <a:off x="3072" y="1344"/>
              <a:ext cx="1048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latin typeface="黑体" pitchFamily="49" charset="-122"/>
                  <a:ea typeface="黑体" pitchFamily="49" charset="-122"/>
                </a:rPr>
                <a:t>上四分位数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en-US" altLang="zh-CN" sz="2000" dirty="0">
                  <a:latin typeface="黑体" pitchFamily="49" charset="-122"/>
                  <a:ea typeface="黑体" pitchFamily="49" charset="-122"/>
                </a:rPr>
                <a:t>197</a:t>
              </a:r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528" y="3072"/>
              <a:ext cx="498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en-US" altLang="zh-CN" sz="20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140    150    160    170     180    190     200     210     220     230   240</a:t>
              </a:r>
              <a:endParaRPr kumimoji="1"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6816" name="Line 16"/>
            <p:cNvSpPr>
              <a:spLocks noChangeShapeType="1"/>
            </p:cNvSpPr>
            <p:nvPr/>
          </p:nvSpPr>
          <p:spPr bwMode="auto">
            <a:xfrm>
              <a:off x="480" y="2932"/>
              <a:ext cx="49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817" name="Line 17"/>
            <p:cNvSpPr>
              <a:spLocks noChangeShapeType="1"/>
            </p:cNvSpPr>
            <p:nvPr/>
          </p:nvSpPr>
          <p:spPr bwMode="auto">
            <a:xfrm flipV="1">
              <a:off x="768" y="2064"/>
              <a:ext cx="0" cy="3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818" name="Line 18"/>
            <p:cNvSpPr>
              <a:spLocks noChangeShapeType="1"/>
            </p:cNvSpPr>
            <p:nvPr/>
          </p:nvSpPr>
          <p:spPr bwMode="auto">
            <a:xfrm flipV="1">
              <a:off x="768" y="2256"/>
              <a:ext cx="14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819" name="Text Box 19"/>
            <p:cNvSpPr txBox="1">
              <a:spLocks noChangeArrowheads="1"/>
            </p:cNvSpPr>
            <p:nvPr/>
          </p:nvSpPr>
          <p:spPr bwMode="auto">
            <a:xfrm>
              <a:off x="1488" y="3456"/>
              <a:ext cx="3120" cy="442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  <a:effectLst>
              <a:outerShdw dist="81320" dir="2319588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zh-CN" altLang="en-US" sz="2000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某电脑公司销售量数据的</a:t>
              </a:r>
              <a:r>
                <a:rPr kumimoji="1" lang="en-US" altLang="zh-CN" sz="2000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Median/Quart./Range</a:t>
              </a:r>
              <a:r>
                <a:rPr kumimoji="1" lang="zh-CN" altLang="en-US" sz="2000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箱线图</a:t>
              </a:r>
            </a:p>
          </p:txBody>
        </p:sp>
        <p:sp>
          <p:nvSpPr>
            <p:cNvPr id="76820" name="Line 20"/>
            <p:cNvSpPr>
              <a:spLocks noChangeShapeType="1"/>
            </p:cNvSpPr>
            <p:nvPr/>
          </p:nvSpPr>
          <p:spPr bwMode="auto">
            <a:xfrm flipV="1">
              <a:off x="5232" y="2064"/>
              <a:ext cx="0" cy="3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821" name="Freeform 21"/>
            <p:cNvSpPr>
              <a:spLocks/>
            </p:cNvSpPr>
            <p:nvPr/>
          </p:nvSpPr>
          <p:spPr bwMode="auto">
            <a:xfrm>
              <a:off x="2208" y="2016"/>
              <a:ext cx="1200" cy="462"/>
            </a:xfrm>
            <a:custGeom>
              <a:avLst/>
              <a:gdLst/>
              <a:ahLst/>
              <a:cxnLst>
                <a:cxn ang="0">
                  <a:pos x="0" y="317"/>
                </a:cxn>
                <a:cxn ang="0">
                  <a:pos x="1584" y="317"/>
                </a:cxn>
                <a:cxn ang="0">
                  <a:pos x="1584" y="0"/>
                </a:cxn>
                <a:cxn ang="0">
                  <a:pos x="0" y="0"/>
                </a:cxn>
                <a:cxn ang="0">
                  <a:pos x="0" y="317"/>
                </a:cxn>
              </a:cxnLst>
              <a:rect l="0" t="0" r="r" b="b"/>
              <a:pathLst>
                <a:path w="1585" h="318">
                  <a:moveTo>
                    <a:pt x="0" y="317"/>
                  </a:moveTo>
                  <a:lnTo>
                    <a:pt x="1584" y="317"/>
                  </a:lnTo>
                  <a:lnTo>
                    <a:pt x="1584" y="0"/>
                  </a:lnTo>
                  <a:lnTo>
                    <a:pt x="0" y="0"/>
                  </a:lnTo>
                  <a:lnTo>
                    <a:pt x="0" y="317"/>
                  </a:lnTo>
                </a:path>
              </a:pathLst>
            </a:custGeom>
            <a:solidFill>
              <a:schemeClr val="tx1"/>
            </a:solidFill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099" name="Line 22"/>
            <p:cNvSpPr>
              <a:spLocks noChangeShapeType="1"/>
            </p:cNvSpPr>
            <p:nvPr/>
          </p:nvSpPr>
          <p:spPr bwMode="auto">
            <a:xfrm>
              <a:off x="2688" y="2016"/>
              <a:ext cx="0" cy="432"/>
            </a:xfrm>
            <a:prstGeom prst="line">
              <a:avLst/>
            </a:prstGeom>
            <a:noFill/>
            <a:ln w="38100">
              <a:solidFill>
                <a:srgbClr val="00F0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6100" name="Group 23"/>
            <p:cNvGrpSpPr>
              <a:grpSpLocks/>
            </p:cNvGrpSpPr>
            <p:nvPr/>
          </p:nvGrpSpPr>
          <p:grpSpPr bwMode="auto">
            <a:xfrm>
              <a:off x="672" y="2880"/>
              <a:ext cx="4691" cy="96"/>
              <a:chOff x="672" y="2880"/>
              <a:chExt cx="4691" cy="96"/>
            </a:xfrm>
          </p:grpSpPr>
          <p:grpSp>
            <p:nvGrpSpPr>
              <p:cNvPr id="46102" name="Group 24"/>
              <p:cNvGrpSpPr>
                <a:grpSpLocks/>
              </p:cNvGrpSpPr>
              <p:nvPr/>
            </p:nvGrpSpPr>
            <p:grpSpPr bwMode="auto">
              <a:xfrm>
                <a:off x="2112" y="2880"/>
                <a:ext cx="3251" cy="96"/>
                <a:chOff x="829" y="2815"/>
                <a:chExt cx="4094" cy="117"/>
              </a:xfrm>
            </p:grpSpPr>
            <p:sp>
              <p:nvSpPr>
                <p:cNvPr id="76825" name="Line 25"/>
                <p:cNvSpPr>
                  <a:spLocks noChangeShapeType="1"/>
                </p:cNvSpPr>
                <p:nvPr/>
              </p:nvSpPr>
              <p:spPr bwMode="auto">
                <a:xfrm>
                  <a:off x="829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26" name="Line 26"/>
                <p:cNvSpPr>
                  <a:spLocks noChangeShapeType="1"/>
                </p:cNvSpPr>
                <p:nvPr/>
              </p:nvSpPr>
              <p:spPr bwMode="auto">
                <a:xfrm>
                  <a:off x="1428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27" name="Line 27"/>
                <p:cNvSpPr>
                  <a:spLocks noChangeShapeType="1"/>
                </p:cNvSpPr>
                <p:nvPr/>
              </p:nvSpPr>
              <p:spPr bwMode="auto">
                <a:xfrm>
                  <a:off x="2028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28" name="Line 28"/>
                <p:cNvSpPr>
                  <a:spLocks noChangeShapeType="1"/>
                </p:cNvSpPr>
                <p:nvPr/>
              </p:nvSpPr>
              <p:spPr bwMode="auto">
                <a:xfrm>
                  <a:off x="2577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29" name="Line 29"/>
                <p:cNvSpPr>
                  <a:spLocks noChangeShapeType="1"/>
                </p:cNvSpPr>
                <p:nvPr/>
              </p:nvSpPr>
              <p:spPr bwMode="auto">
                <a:xfrm>
                  <a:off x="3176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30" name="Line 30"/>
                <p:cNvSpPr>
                  <a:spLocks noChangeShapeType="1"/>
                </p:cNvSpPr>
                <p:nvPr/>
              </p:nvSpPr>
              <p:spPr bwMode="auto">
                <a:xfrm>
                  <a:off x="3775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31" name="Line 31"/>
                <p:cNvSpPr>
                  <a:spLocks noChangeShapeType="1"/>
                </p:cNvSpPr>
                <p:nvPr/>
              </p:nvSpPr>
              <p:spPr bwMode="auto">
                <a:xfrm>
                  <a:off x="4374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32" name="Line 32"/>
                <p:cNvSpPr>
                  <a:spLocks noChangeShapeType="1"/>
                </p:cNvSpPr>
                <p:nvPr/>
              </p:nvSpPr>
              <p:spPr bwMode="auto">
                <a:xfrm>
                  <a:off x="4923" y="2815"/>
                  <a:ext cx="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46103" name="Group 33"/>
              <p:cNvGrpSpPr>
                <a:grpSpLocks/>
              </p:cNvGrpSpPr>
              <p:nvPr/>
            </p:nvGrpSpPr>
            <p:grpSpPr bwMode="auto">
              <a:xfrm>
                <a:off x="672" y="2880"/>
                <a:ext cx="952" cy="96"/>
                <a:chOff x="720" y="2832"/>
                <a:chExt cx="952" cy="96"/>
              </a:xfrm>
            </p:grpSpPr>
            <p:sp>
              <p:nvSpPr>
                <p:cNvPr id="76834" name="Line 34"/>
                <p:cNvSpPr>
                  <a:spLocks noChangeShapeType="1"/>
                </p:cNvSpPr>
                <p:nvPr/>
              </p:nvSpPr>
              <p:spPr bwMode="auto">
                <a:xfrm>
                  <a:off x="720" y="28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35" name="Line 35"/>
                <p:cNvSpPr>
                  <a:spLocks noChangeShapeType="1"/>
                </p:cNvSpPr>
                <p:nvPr/>
              </p:nvSpPr>
              <p:spPr bwMode="auto">
                <a:xfrm>
                  <a:off x="1196" y="28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76836" name="Line 36"/>
                <p:cNvSpPr>
                  <a:spLocks noChangeShapeType="1"/>
                </p:cNvSpPr>
                <p:nvPr/>
              </p:nvSpPr>
              <p:spPr bwMode="auto">
                <a:xfrm>
                  <a:off x="1672" y="2832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76837" name="Line 37"/>
            <p:cNvSpPr>
              <a:spLocks noChangeShapeType="1"/>
            </p:cNvSpPr>
            <p:nvPr/>
          </p:nvSpPr>
          <p:spPr bwMode="auto">
            <a:xfrm flipV="1">
              <a:off x="3408" y="2256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30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710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47108" name="圆角矩形 6"/>
          <p:cNvSpPr>
            <a:spLocks noChangeArrowheads="1"/>
          </p:cNvSpPr>
          <p:nvPr/>
        </p:nvSpPr>
        <p:spPr bwMode="auto">
          <a:xfrm>
            <a:off x="903288" y="760413"/>
            <a:ext cx="3551237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未分组数据：箱线图</a:t>
            </a: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1800225" y="1295400"/>
            <a:ext cx="9144000" cy="53006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6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1219200" y="152400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1800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  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002213" y="1870075"/>
            <a:ext cx="2362200" cy="3348038"/>
            <a:chOff x="2221" y="1444"/>
            <a:chExt cx="1488" cy="2109"/>
          </a:xfrm>
        </p:grpSpPr>
        <p:sp>
          <p:nvSpPr>
            <p:cNvPr id="77834" name="Rectangle 10"/>
            <p:cNvSpPr>
              <a:spLocks noChangeArrowheads="1"/>
            </p:cNvSpPr>
            <p:nvPr/>
          </p:nvSpPr>
          <p:spPr bwMode="auto">
            <a:xfrm>
              <a:off x="2536" y="3264"/>
              <a:ext cx="89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对称分布</a:t>
              </a:r>
            </a:p>
          </p:txBody>
        </p:sp>
        <p:grpSp>
          <p:nvGrpSpPr>
            <p:cNvPr id="47170" name="Group 11"/>
            <p:cNvGrpSpPr>
              <a:grpSpLocks/>
            </p:cNvGrpSpPr>
            <p:nvPr/>
          </p:nvGrpSpPr>
          <p:grpSpPr bwMode="auto">
            <a:xfrm>
              <a:off x="2322" y="2750"/>
              <a:ext cx="1238" cy="314"/>
              <a:chOff x="2280" y="3022"/>
              <a:chExt cx="1160" cy="292"/>
            </a:xfrm>
          </p:grpSpPr>
          <p:sp>
            <p:nvSpPr>
              <p:cNvPr id="77836" name="Freeform 12"/>
              <p:cNvSpPr>
                <a:spLocks/>
              </p:cNvSpPr>
              <p:nvPr/>
            </p:nvSpPr>
            <p:spPr bwMode="auto">
              <a:xfrm>
                <a:off x="2715" y="3022"/>
                <a:ext cx="291" cy="29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290" y="291"/>
                  </a:cxn>
                  <a:cxn ang="0">
                    <a:pos x="290" y="0"/>
                  </a:cxn>
                  <a:cxn ang="0">
                    <a:pos x="0" y="0"/>
                  </a:cxn>
                  <a:cxn ang="0">
                    <a:pos x="0" y="291"/>
                  </a:cxn>
                </a:cxnLst>
                <a:rect l="0" t="0" r="r" b="b"/>
                <a:pathLst>
                  <a:path w="291" h="292">
                    <a:moveTo>
                      <a:pt x="0" y="291"/>
                    </a:moveTo>
                    <a:lnTo>
                      <a:pt x="290" y="291"/>
                    </a:lnTo>
                    <a:lnTo>
                      <a:pt x="290" y="0"/>
                    </a:lnTo>
                    <a:lnTo>
                      <a:pt x="0" y="0"/>
                    </a:lnTo>
                    <a:lnTo>
                      <a:pt x="0" y="291"/>
                    </a:lnTo>
                  </a:path>
                </a:pathLst>
              </a:custGeom>
              <a:solidFill>
                <a:schemeClr val="accent1"/>
              </a:solidFill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37" name="Line 13"/>
              <p:cNvSpPr>
                <a:spLocks noChangeShapeType="1"/>
              </p:cNvSpPr>
              <p:nvPr/>
            </p:nvSpPr>
            <p:spPr bwMode="auto">
              <a:xfrm>
                <a:off x="2860" y="3030"/>
                <a:ext cx="0" cy="272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38" name="Line 14"/>
              <p:cNvSpPr>
                <a:spLocks noChangeShapeType="1"/>
              </p:cNvSpPr>
              <p:nvPr/>
            </p:nvSpPr>
            <p:spPr bwMode="auto">
              <a:xfrm>
                <a:off x="2280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39" name="Line 15"/>
              <p:cNvSpPr>
                <a:spLocks noChangeShapeType="1"/>
              </p:cNvSpPr>
              <p:nvPr/>
            </p:nvSpPr>
            <p:spPr bwMode="auto">
              <a:xfrm>
                <a:off x="3440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40" name="Line 16"/>
              <p:cNvSpPr>
                <a:spLocks noChangeShapeType="1"/>
              </p:cNvSpPr>
              <p:nvPr/>
            </p:nvSpPr>
            <p:spPr bwMode="auto">
              <a:xfrm>
                <a:off x="2284" y="3167"/>
                <a:ext cx="427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41" name="Line 17"/>
              <p:cNvSpPr>
                <a:spLocks noChangeShapeType="1"/>
              </p:cNvSpPr>
              <p:nvPr/>
            </p:nvSpPr>
            <p:spPr bwMode="auto">
              <a:xfrm>
                <a:off x="3009" y="3167"/>
                <a:ext cx="427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47171" name="Group 18"/>
            <p:cNvGrpSpPr>
              <a:grpSpLocks/>
            </p:cNvGrpSpPr>
            <p:nvPr/>
          </p:nvGrpSpPr>
          <p:grpSpPr bwMode="auto">
            <a:xfrm>
              <a:off x="2221" y="1444"/>
              <a:ext cx="1488" cy="1128"/>
              <a:chOff x="2186" y="1805"/>
              <a:chExt cx="1394" cy="1051"/>
            </a:xfrm>
          </p:grpSpPr>
          <p:sp>
            <p:nvSpPr>
              <p:cNvPr id="77843" name="Rectangle 19"/>
              <p:cNvSpPr>
                <a:spLocks noChangeArrowheads="1"/>
              </p:cNvSpPr>
              <p:nvPr/>
            </p:nvSpPr>
            <p:spPr bwMode="auto">
              <a:xfrm>
                <a:off x="2186" y="1805"/>
                <a:ext cx="21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844" name="Rectangle 20"/>
              <p:cNvSpPr>
                <a:spLocks noChangeArrowheads="1"/>
              </p:cNvSpPr>
              <p:nvPr/>
            </p:nvSpPr>
            <p:spPr bwMode="auto">
              <a:xfrm>
                <a:off x="2299" y="1900"/>
                <a:ext cx="162" cy="1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L</a:t>
                </a:r>
              </a:p>
            </p:txBody>
          </p:sp>
          <p:sp>
            <p:nvSpPr>
              <p:cNvPr id="77845" name="Rectangle 21"/>
              <p:cNvSpPr>
                <a:spLocks noChangeArrowheads="1"/>
              </p:cNvSpPr>
              <p:nvPr/>
            </p:nvSpPr>
            <p:spPr bwMode="auto">
              <a:xfrm>
                <a:off x="2555" y="1805"/>
                <a:ext cx="51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80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中位数</a:t>
                </a:r>
              </a:p>
            </p:txBody>
          </p:sp>
          <p:sp>
            <p:nvSpPr>
              <p:cNvPr id="77846" name="Rectangle 22"/>
              <p:cNvSpPr>
                <a:spLocks noChangeArrowheads="1"/>
              </p:cNvSpPr>
              <p:nvPr/>
            </p:nvSpPr>
            <p:spPr bwMode="auto">
              <a:xfrm>
                <a:off x="3059" y="1805"/>
                <a:ext cx="14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18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7847" name="Rectangle 23"/>
              <p:cNvSpPr>
                <a:spLocks noChangeArrowheads="1"/>
              </p:cNvSpPr>
              <p:nvPr/>
            </p:nvSpPr>
            <p:spPr bwMode="auto">
              <a:xfrm>
                <a:off x="3099" y="1805"/>
                <a:ext cx="141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18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7848" name="Rectangle 24"/>
              <p:cNvSpPr>
                <a:spLocks noChangeArrowheads="1"/>
              </p:cNvSpPr>
              <p:nvPr/>
            </p:nvSpPr>
            <p:spPr bwMode="auto">
              <a:xfrm>
                <a:off x="3138" y="1805"/>
                <a:ext cx="21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849" name="Rectangle 25"/>
              <p:cNvSpPr>
                <a:spLocks noChangeArrowheads="1"/>
              </p:cNvSpPr>
              <p:nvPr/>
            </p:nvSpPr>
            <p:spPr bwMode="auto">
              <a:xfrm>
                <a:off x="3253" y="1900"/>
                <a:ext cx="171" cy="1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U</a:t>
                </a:r>
              </a:p>
            </p:txBody>
          </p:sp>
          <p:sp>
            <p:nvSpPr>
              <p:cNvPr id="77850" name="Rectangle 26"/>
              <p:cNvSpPr>
                <a:spLocks noChangeArrowheads="1"/>
              </p:cNvSpPr>
              <p:nvPr/>
            </p:nvSpPr>
            <p:spPr bwMode="auto">
              <a:xfrm>
                <a:off x="3309" y="1987"/>
                <a:ext cx="116" cy="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1" name="Line 27"/>
              <p:cNvSpPr>
                <a:spLocks noChangeShapeType="1"/>
              </p:cNvSpPr>
              <p:nvPr/>
            </p:nvSpPr>
            <p:spPr bwMode="auto">
              <a:xfrm>
                <a:off x="2860" y="2067"/>
                <a:ext cx="0" cy="64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2" name="Line 28"/>
              <p:cNvSpPr>
                <a:spLocks noChangeShapeType="1"/>
              </p:cNvSpPr>
              <p:nvPr/>
            </p:nvSpPr>
            <p:spPr bwMode="auto">
              <a:xfrm>
                <a:off x="2715" y="2400"/>
                <a:ext cx="0" cy="307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3" name="Line 29"/>
              <p:cNvSpPr>
                <a:spLocks noChangeShapeType="1"/>
              </p:cNvSpPr>
              <p:nvPr/>
            </p:nvSpPr>
            <p:spPr bwMode="auto">
              <a:xfrm>
                <a:off x="3005" y="2400"/>
                <a:ext cx="0" cy="307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4" name="Freeform 30"/>
              <p:cNvSpPr>
                <a:spLocks/>
              </p:cNvSpPr>
              <p:nvPr/>
            </p:nvSpPr>
            <p:spPr bwMode="auto">
              <a:xfrm>
                <a:off x="2860" y="2033"/>
                <a:ext cx="399" cy="689"/>
              </a:xfrm>
              <a:custGeom>
                <a:avLst/>
                <a:gdLst/>
                <a:ahLst/>
                <a:cxnLst>
                  <a:cxn ang="0">
                    <a:pos x="398" y="691"/>
                  </a:cxn>
                  <a:cxn ang="0">
                    <a:pos x="356" y="684"/>
                  </a:cxn>
                  <a:cxn ang="0">
                    <a:pos x="335" y="676"/>
                  </a:cxn>
                  <a:cxn ang="0">
                    <a:pos x="315" y="664"/>
                  </a:cxn>
                  <a:cxn ang="0">
                    <a:pos x="294" y="649"/>
                  </a:cxn>
                  <a:cxn ang="0">
                    <a:pos x="273" y="627"/>
                  </a:cxn>
                  <a:cxn ang="0">
                    <a:pos x="251" y="598"/>
                  </a:cxn>
                  <a:cxn ang="0">
                    <a:pos x="209" y="519"/>
                  </a:cxn>
                  <a:cxn ang="0">
                    <a:pos x="168" y="406"/>
                  </a:cxn>
                  <a:cxn ang="0">
                    <a:pos x="126" y="270"/>
                  </a:cxn>
                  <a:cxn ang="0">
                    <a:pos x="104" y="202"/>
                  </a:cxn>
                  <a:cxn ang="0">
                    <a:pos x="83" y="136"/>
                  </a:cxn>
                  <a:cxn ang="0">
                    <a:pos x="62" y="80"/>
                  </a:cxn>
                  <a:cxn ang="0">
                    <a:pos x="41" y="37"/>
                  </a:cxn>
                  <a:cxn ang="0">
                    <a:pos x="21" y="10"/>
                  </a:cxn>
                  <a:cxn ang="0">
                    <a:pos x="0" y="0"/>
                  </a:cxn>
                </a:cxnLst>
                <a:rect l="0" t="0" r="r" b="b"/>
                <a:pathLst>
                  <a:path w="399" h="692">
                    <a:moveTo>
                      <a:pt x="398" y="691"/>
                    </a:moveTo>
                    <a:lnTo>
                      <a:pt x="356" y="684"/>
                    </a:lnTo>
                    <a:lnTo>
                      <a:pt x="335" y="676"/>
                    </a:lnTo>
                    <a:lnTo>
                      <a:pt x="315" y="664"/>
                    </a:lnTo>
                    <a:lnTo>
                      <a:pt x="294" y="649"/>
                    </a:lnTo>
                    <a:lnTo>
                      <a:pt x="273" y="627"/>
                    </a:lnTo>
                    <a:lnTo>
                      <a:pt x="251" y="598"/>
                    </a:lnTo>
                    <a:lnTo>
                      <a:pt x="209" y="519"/>
                    </a:lnTo>
                    <a:lnTo>
                      <a:pt x="168" y="406"/>
                    </a:lnTo>
                    <a:lnTo>
                      <a:pt x="126" y="270"/>
                    </a:lnTo>
                    <a:lnTo>
                      <a:pt x="104" y="202"/>
                    </a:lnTo>
                    <a:lnTo>
                      <a:pt x="83" y="136"/>
                    </a:lnTo>
                    <a:lnTo>
                      <a:pt x="62" y="80"/>
                    </a:lnTo>
                    <a:lnTo>
                      <a:pt x="41" y="37"/>
                    </a:lnTo>
                    <a:lnTo>
                      <a:pt x="21" y="1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5" name="Freeform 31"/>
              <p:cNvSpPr>
                <a:spLocks/>
              </p:cNvSpPr>
              <p:nvPr/>
            </p:nvSpPr>
            <p:spPr bwMode="auto">
              <a:xfrm>
                <a:off x="2460" y="2033"/>
                <a:ext cx="408" cy="689"/>
              </a:xfrm>
              <a:custGeom>
                <a:avLst/>
                <a:gdLst/>
                <a:ahLst/>
                <a:cxnLst>
                  <a:cxn ang="0">
                    <a:pos x="0" y="691"/>
                  </a:cxn>
                  <a:cxn ang="0">
                    <a:pos x="42" y="684"/>
                  </a:cxn>
                  <a:cxn ang="0">
                    <a:pos x="63" y="676"/>
                  </a:cxn>
                  <a:cxn ang="0">
                    <a:pos x="85" y="664"/>
                  </a:cxn>
                  <a:cxn ang="0">
                    <a:pos x="106" y="649"/>
                  </a:cxn>
                  <a:cxn ang="0">
                    <a:pos x="127" y="627"/>
                  </a:cxn>
                  <a:cxn ang="0">
                    <a:pos x="147" y="598"/>
                  </a:cxn>
                  <a:cxn ang="0">
                    <a:pos x="189" y="519"/>
                  </a:cxn>
                  <a:cxn ang="0">
                    <a:pos x="232" y="406"/>
                  </a:cxn>
                  <a:cxn ang="0">
                    <a:pos x="274" y="270"/>
                  </a:cxn>
                  <a:cxn ang="0">
                    <a:pos x="294" y="202"/>
                  </a:cxn>
                  <a:cxn ang="0">
                    <a:pos x="315" y="136"/>
                  </a:cxn>
                  <a:cxn ang="0">
                    <a:pos x="336" y="80"/>
                  </a:cxn>
                  <a:cxn ang="0">
                    <a:pos x="357" y="37"/>
                  </a:cxn>
                  <a:cxn ang="0">
                    <a:pos x="379" y="10"/>
                  </a:cxn>
                  <a:cxn ang="0">
                    <a:pos x="400" y="0"/>
                  </a:cxn>
                </a:cxnLst>
                <a:rect l="0" t="0" r="r" b="b"/>
                <a:pathLst>
                  <a:path w="401" h="692">
                    <a:moveTo>
                      <a:pt x="0" y="691"/>
                    </a:moveTo>
                    <a:lnTo>
                      <a:pt x="42" y="684"/>
                    </a:lnTo>
                    <a:lnTo>
                      <a:pt x="63" y="676"/>
                    </a:lnTo>
                    <a:lnTo>
                      <a:pt x="85" y="664"/>
                    </a:lnTo>
                    <a:lnTo>
                      <a:pt x="106" y="649"/>
                    </a:lnTo>
                    <a:lnTo>
                      <a:pt x="127" y="627"/>
                    </a:lnTo>
                    <a:lnTo>
                      <a:pt x="147" y="598"/>
                    </a:lnTo>
                    <a:lnTo>
                      <a:pt x="189" y="519"/>
                    </a:lnTo>
                    <a:lnTo>
                      <a:pt x="232" y="406"/>
                    </a:lnTo>
                    <a:lnTo>
                      <a:pt x="274" y="270"/>
                    </a:lnTo>
                    <a:lnTo>
                      <a:pt x="294" y="202"/>
                    </a:lnTo>
                    <a:lnTo>
                      <a:pt x="315" y="136"/>
                    </a:lnTo>
                    <a:lnTo>
                      <a:pt x="336" y="80"/>
                    </a:lnTo>
                    <a:lnTo>
                      <a:pt x="357" y="37"/>
                    </a:lnTo>
                    <a:lnTo>
                      <a:pt x="379" y="10"/>
                    </a:lnTo>
                    <a:lnTo>
                      <a:pt x="400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6" name="Line 32"/>
              <p:cNvSpPr>
                <a:spLocks noChangeShapeType="1"/>
              </p:cNvSpPr>
              <p:nvPr/>
            </p:nvSpPr>
            <p:spPr bwMode="auto">
              <a:xfrm>
                <a:off x="2284" y="2724"/>
                <a:ext cx="1237" cy="0"/>
              </a:xfrm>
              <a:prstGeom prst="line">
                <a:avLst/>
              </a:prstGeom>
              <a:noFill/>
              <a:ln w="127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7" name="Freeform 33"/>
              <p:cNvSpPr>
                <a:spLocks/>
              </p:cNvSpPr>
              <p:nvPr/>
            </p:nvSpPr>
            <p:spPr bwMode="auto">
              <a:xfrm>
                <a:off x="3525" y="2695"/>
                <a:ext cx="55" cy="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26"/>
                  </a:cxn>
                  <a:cxn ang="0">
                    <a:pos x="0" y="54"/>
                  </a:cxn>
                  <a:cxn ang="0">
                    <a:pos x="0" y="0"/>
                  </a:cxn>
                </a:cxnLst>
                <a:rect l="0" t="0" r="r" b="b"/>
                <a:pathLst>
                  <a:path w="55" h="55">
                    <a:moveTo>
                      <a:pt x="0" y="0"/>
                    </a:moveTo>
                    <a:lnTo>
                      <a:pt x="54" y="26"/>
                    </a:lnTo>
                    <a:lnTo>
                      <a:pt x="0" y="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DCDCD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8" name="Rectangle 34"/>
              <p:cNvSpPr>
                <a:spLocks noChangeArrowheads="1"/>
              </p:cNvSpPr>
              <p:nvPr/>
            </p:nvSpPr>
            <p:spPr bwMode="auto">
              <a:xfrm>
                <a:off x="2802" y="2798"/>
                <a:ext cx="111" cy="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59" name="Line 35"/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245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0" name="Line 36"/>
              <p:cNvSpPr>
                <a:spLocks noChangeShapeType="1"/>
              </p:cNvSpPr>
              <p:nvPr/>
            </p:nvSpPr>
            <p:spPr bwMode="auto">
              <a:xfrm flipH="1">
                <a:off x="3024" y="2016"/>
                <a:ext cx="24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2335213" y="1851025"/>
            <a:ext cx="2205037" cy="3354388"/>
            <a:chOff x="384" y="1440"/>
            <a:chExt cx="1389" cy="2113"/>
          </a:xfrm>
        </p:grpSpPr>
        <p:sp>
          <p:nvSpPr>
            <p:cNvPr id="77862" name="Rectangle 38"/>
            <p:cNvSpPr>
              <a:spLocks noChangeArrowheads="1"/>
            </p:cNvSpPr>
            <p:nvPr/>
          </p:nvSpPr>
          <p:spPr bwMode="auto">
            <a:xfrm>
              <a:off x="528" y="3264"/>
              <a:ext cx="974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lIns="90488" tIns="44450" rIns="90488" bIns="4445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左偏分布</a:t>
              </a:r>
            </a:p>
          </p:txBody>
        </p:sp>
        <p:grpSp>
          <p:nvGrpSpPr>
            <p:cNvPr id="47143" name="Group 39"/>
            <p:cNvGrpSpPr>
              <a:grpSpLocks/>
            </p:cNvGrpSpPr>
            <p:nvPr/>
          </p:nvGrpSpPr>
          <p:grpSpPr bwMode="auto">
            <a:xfrm>
              <a:off x="384" y="2750"/>
              <a:ext cx="1163" cy="314"/>
              <a:chOff x="465" y="3022"/>
              <a:chExt cx="1089" cy="292"/>
            </a:xfrm>
          </p:grpSpPr>
          <p:sp>
            <p:nvSpPr>
              <p:cNvPr id="77864" name="Freeform 40"/>
              <p:cNvSpPr>
                <a:spLocks/>
              </p:cNvSpPr>
              <p:nvPr/>
            </p:nvSpPr>
            <p:spPr bwMode="auto">
              <a:xfrm>
                <a:off x="755" y="3022"/>
                <a:ext cx="655" cy="29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654" y="291"/>
                  </a:cxn>
                  <a:cxn ang="0">
                    <a:pos x="654" y="0"/>
                  </a:cxn>
                  <a:cxn ang="0">
                    <a:pos x="0" y="0"/>
                  </a:cxn>
                  <a:cxn ang="0">
                    <a:pos x="0" y="291"/>
                  </a:cxn>
                </a:cxnLst>
                <a:rect l="0" t="0" r="r" b="b"/>
                <a:pathLst>
                  <a:path w="655" h="292">
                    <a:moveTo>
                      <a:pt x="0" y="291"/>
                    </a:moveTo>
                    <a:lnTo>
                      <a:pt x="654" y="291"/>
                    </a:lnTo>
                    <a:lnTo>
                      <a:pt x="654" y="0"/>
                    </a:lnTo>
                    <a:lnTo>
                      <a:pt x="0" y="0"/>
                    </a:lnTo>
                    <a:lnTo>
                      <a:pt x="0" y="291"/>
                    </a:lnTo>
                  </a:path>
                </a:pathLst>
              </a:custGeom>
              <a:solidFill>
                <a:schemeClr val="accent1"/>
              </a:solidFill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5" name="Line 41"/>
              <p:cNvSpPr>
                <a:spLocks noChangeShapeType="1"/>
              </p:cNvSpPr>
              <p:nvPr/>
            </p:nvSpPr>
            <p:spPr bwMode="auto">
              <a:xfrm>
                <a:off x="1119" y="3030"/>
                <a:ext cx="0" cy="272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6" name="Line 42"/>
              <p:cNvSpPr>
                <a:spLocks noChangeShapeType="1"/>
              </p:cNvSpPr>
              <p:nvPr/>
            </p:nvSpPr>
            <p:spPr bwMode="auto">
              <a:xfrm>
                <a:off x="1413" y="3167"/>
                <a:ext cx="140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7" name="Line 43"/>
              <p:cNvSpPr>
                <a:spLocks noChangeShapeType="1"/>
              </p:cNvSpPr>
              <p:nvPr/>
            </p:nvSpPr>
            <p:spPr bwMode="auto">
              <a:xfrm>
                <a:off x="469" y="3167"/>
                <a:ext cx="282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8" name="Line 44"/>
              <p:cNvSpPr>
                <a:spLocks noChangeShapeType="1"/>
              </p:cNvSpPr>
              <p:nvPr/>
            </p:nvSpPr>
            <p:spPr bwMode="auto">
              <a:xfrm>
                <a:off x="1554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69" name="Line 45"/>
              <p:cNvSpPr>
                <a:spLocks noChangeShapeType="1"/>
              </p:cNvSpPr>
              <p:nvPr/>
            </p:nvSpPr>
            <p:spPr bwMode="auto">
              <a:xfrm>
                <a:off x="465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47144" name="Group 46"/>
            <p:cNvGrpSpPr>
              <a:grpSpLocks/>
            </p:cNvGrpSpPr>
            <p:nvPr/>
          </p:nvGrpSpPr>
          <p:grpSpPr bwMode="auto">
            <a:xfrm>
              <a:off x="384" y="1440"/>
              <a:ext cx="1389" cy="1132"/>
              <a:chOff x="465" y="1802"/>
              <a:chExt cx="1301" cy="1054"/>
            </a:xfrm>
          </p:grpSpPr>
          <p:sp>
            <p:nvSpPr>
              <p:cNvPr id="77871" name="Rectangle 47"/>
              <p:cNvSpPr>
                <a:spLocks noChangeArrowheads="1"/>
              </p:cNvSpPr>
              <p:nvPr/>
            </p:nvSpPr>
            <p:spPr bwMode="auto">
              <a:xfrm>
                <a:off x="543" y="1824"/>
                <a:ext cx="214" cy="20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872" name="Rectangle 48"/>
              <p:cNvSpPr>
                <a:spLocks noChangeArrowheads="1"/>
              </p:cNvSpPr>
              <p:nvPr/>
            </p:nvSpPr>
            <p:spPr bwMode="auto">
              <a:xfrm>
                <a:off x="624" y="1920"/>
                <a:ext cx="192" cy="15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L</a:t>
                </a:r>
              </a:p>
            </p:txBody>
          </p:sp>
          <p:sp>
            <p:nvSpPr>
              <p:cNvPr id="77873" name="Rectangle 49"/>
              <p:cNvSpPr>
                <a:spLocks noChangeArrowheads="1"/>
              </p:cNvSpPr>
              <p:nvPr/>
            </p:nvSpPr>
            <p:spPr bwMode="auto">
              <a:xfrm>
                <a:off x="807" y="1802"/>
                <a:ext cx="51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80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中位数</a:t>
                </a:r>
              </a:p>
            </p:txBody>
          </p:sp>
          <p:sp>
            <p:nvSpPr>
              <p:cNvPr id="77874" name="Rectangle 50"/>
              <p:cNvSpPr>
                <a:spLocks noChangeArrowheads="1"/>
              </p:cNvSpPr>
              <p:nvPr/>
            </p:nvSpPr>
            <p:spPr bwMode="auto">
              <a:xfrm>
                <a:off x="1309" y="1802"/>
                <a:ext cx="18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8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  </a:t>
                </a:r>
              </a:p>
            </p:txBody>
          </p:sp>
          <p:sp>
            <p:nvSpPr>
              <p:cNvPr id="77875" name="Rectangle 51"/>
              <p:cNvSpPr>
                <a:spLocks noChangeArrowheads="1"/>
              </p:cNvSpPr>
              <p:nvPr/>
            </p:nvSpPr>
            <p:spPr bwMode="auto">
              <a:xfrm>
                <a:off x="1391" y="1802"/>
                <a:ext cx="21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876" name="Rectangle 52"/>
              <p:cNvSpPr>
                <a:spLocks noChangeArrowheads="1"/>
              </p:cNvSpPr>
              <p:nvPr/>
            </p:nvSpPr>
            <p:spPr bwMode="auto">
              <a:xfrm>
                <a:off x="1502" y="1894"/>
                <a:ext cx="171" cy="1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U</a:t>
                </a:r>
              </a:p>
            </p:txBody>
          </p:sp>
          <p:sp>
            <p:nvSpPr>
              <p:cNvPr id="77877" name="Rectangle 53"/>
              <p:cNvSpPr>
                <a:spLocks noChangeArrowheads="1"/>
              </p:cNvSpPr>
              <p:nvPr/>
            </p:nvSpPr>
            <p:spPr bwMode="auto">
              <a:xfrm>
                <a:off x="1560" y="1983"/>
                <a:ext cx="116" cy="6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78" name="Line 54"/>
              <p:cNvSpPr>
                <a:spLocks noChangeShapeType="1"/>
              </p:cNvSpPr>
              <p:nvPr/>
            </p:nvSpPr>
            <p:spPr bwMode="auto">
              <a:xfrm>
                <a:off x="1409" y="2292"/>
                <a:ext cx="0" cy="42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79" name="Line 55"/>
              <p:cNvSpPr>
                <a:spLocks noChangeShapeType="1"/>
              </p:cNvSpPr>
              <p:nvPr/>
            </p:nvSpPr>
            <p:spPr bwMode="auto">
              <a:xfrm>
                <a:off x="1119" y="2241"/>
                <a:ext cx="0" cy="471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0" name="Line 56"/>
              <p:cNvSpPr>
                <a:spLocks noChangeShapeType="1"/>
              </p:cNvSpPr>
              <p:nvPr/>
            </p:nvSpPr>
            <p:spPr bwMode="auto">
              <a:xfrm>
                <a:off x="755" y="2657"/>
                <a:ext cx="0" cy="6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1" name="Freeform 57"/>
              <p:cNvSpPr>
                <a:spLocks/>
              </p:cNvSpPr>
              <p:nvPr/>
            </p:nvSpPr>
            <p:spPr bwMode="auto">
              <a:xfrm>
                <a:off x="1336" y="2033"/>
                <a:ext cx="291" cy="692"/>
              </a:xfrm>
              <a:custGeom>
                <a:avLst/>
                <a:gdLst/>
                <a:ahLst/>
                <a:cxnLst>
                  <a:cxn ang="0">
                    <a:pos x="290" y="691"/>
                  </a:cxn>
                  <a:cxn ang="0">
                    <a:pos x="259" y="684"/>
                  </a:cxn>
                  <a:cxn ang="0">
                    <a:pos x="243" y="676"/>
                  </a:cxn>
                  <a:cxn ang="0">
                    <a:pos x="230" y="664"/>
                  </a:cxn>
                  <a:cxn ang="0">
                    <a:pos x="214" y="649"/>
                  </a:cxn>
                  <a:cxn ang="0">
                    <a:pos x="199" y="627"/>
                  </a:cxn>
                  <a:cxn ang="0">
                    <a:pos x="183" y="598"/>
                  </a:cxn>
                  <a:cxn ang="0">
                    <a:pos x="153" y="519"/>
                  </a:cxn>
                  <a:cxn ang="0">
                    <a:pos x="122" y="406"/>
                  </a:cxn>
                  <a:cxn ang="0">
                    <a:pos x="93" y="270"/>
                  </a:cxn>
                  <a:cxn ang="0">
                    <a:pos x="77" y="202"/>
                  </a:cxn>
                  <a:cxn ang="0">
                    <a:pos x="62" y="136"/>
                  </a:cxn>
                  <a:cxn ang="0">
                    <a:pos x="46" y="80"/>
                  </a:cxn>
                  <a:cxn ang="0">
                    <a:pos x="31" y="37"/>
                  </a:cxn>
                  <a:cxn ang="0">
                    <a:pos x="15" y="10"/>
                  </a:cxn>
                  <a:cxn ang="0">
                    <a:pos x="0" y="0"/>
                  </a:cxn>
                </a:cxnLst>
                <a:rect l="0" t="0" r="r" b="b"/>
                <a:pathLst>
                  <a:path w="291" h="692">
                    <a:moveTo>
                      <a:pt x="290" y="691"/>
                    </a:moveTo>
                    <a:lnTo>
                      <a:pt x="259" y="684"/>
                    </a:lnTo>
                    <a:lnTo>
                      <a:pt x="243" y="676"/>
                    </a:lnTo>
                    <a:lnTo>
                      <a:pt x="230" y="664"/>
                    </a:lnTo>
                    <a:lnTo>
                      <a:pt x="214" y="649"/>
                    </a:lnTo>
                    <a:lnTo>
                      <a:pt x="199" y="627"/>
                    </a:lnTo>
                    <a:lnTo>
                      <a:pt x="183" y="598"/>
                    </a:lnTo>
                    <a:lnTo>
                      <a:pt x="153" y="519"/>
                    </a:lnTo>
                    <a:lnTo>
                      <a:pt x="122" y="406"/>
                    </a:lnTo>
                    <a:lnTo>
                      <a:pt x="93" y="270"/>
                    </a:lnTo>
                    <a:lnTo>
                      <a:pt x="77" y="202"/>
                    </a:lnTo>
                    <a:lnTo>
                      <a:pt x="62" y="136"/>
                    </a:lnTo>
                    <a:lnTo>
                      <a:pt x="46" y="80"/>
                    </a:lnTo>
                    <a:lnTo>
                      <a:pt x="31" y="37"/>
                    </a:lnTo>
                    <a:lnTo>
                      <a:pt x="15" y="1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2" name="Freeform 58"/>
              <p:cNvSpPr>
                <a:spLocks/>
              </p:cNvSpPr>
              <p:nvPr/>
            </p:nvSpPr>
            <p:spPr bwMode="auto">
              <a:xfrm>
                <a:off x="465" y="2033"/>
                <a:ext cx="872" cy="692"/>
              </a:xfrm>
              <a:custGeom>
                <a:avLst/>
                <a:gdLst/>
                <a:ahLst/>
                <a:cxnLst>
                  <a:cxn ang="0">
                    <a:pos x="0" y="691"/>
                  </a:cxn>
                  <a:cxn ang="0">
                    <a:pos x="93" y="684"/>
                  </a:cxn>
                  <a:cxn ang="0">
                    <a:pos x="138" y="676"/>
                  </a:cxn>
                  <a:cxn ang="0">
                    <a:pos x="184" y="664"/>
                  </a:cxn>
                  <a:cxn ang="0">
                    <a:pos x="230" y="649"/>
                  </a:cxn>
                  <a:cxn ang="0">
                    <a:pos x="275" y="627"/>
                  </a:cxn>
                  <a:cxn ang="0">
                    <a:pos x="321" y="598"/>
                  </a:cxn>
                  <a:cxn ang="0">
                    <a:pos x="412" y="519"/>
                  </a:cxn>
                  <a:cxn ang="0">
                    <a:pos x="505" y="406"/>
                  </a:cxn>
                  <a:cxn ang="0">
                    <a:pos x="596" y="270"/>
                  </a:cxn>
                  <a:cxn ang="0">
                    <a:pos x="642" y="202"/>
                  </a:cxn>
                  <a:cxn ang="0">
                    <a:pos x="689" y="136"/>
                  </a:cxn>
                  <a:cxn ang="0">
                    <a:pos x="733" y="80"/>
                  </a:cxn>
                  <a:cxn ang="0">
                    <a:pos x="780" y="37"/>
                  </a:cxn>
                  <a:cxn ang="0">
                    <a:pos x="826" y="10"/>
                  </a:cxn>
                  <a:cxn ang="0">
                    <a:pos x="871" y="0"/>
                  </a:cxn>
                </a:cxnLst>
                <a:rect l="0" t="0" r="r" b="b"/>
                <a:pathLst>
                  <a:path w="872" h="692">
                    <a:moveTo>
                      <a:pt x="0" y="691"/>
                    </a:moveTo>
                    <a:lnTo>
                      <a:pt x="93" y="684"/>
                    </a:lnTo>
                    <a:lnTo>
                      <a:pt x="138" y="676"/>
                    </a:lnTo>
                    <a:lnTo>
                      <a:pt x="184" y="664"/>
                    </a:lnTo>
                    <a:lnTo>
                      <a:pt x="230" y="649"/>
                    </a:lnTo>
                    <a:lnTo>
                      <a:pt x="275" y="627"/>
                    </a:lnTo>
                    <a:lnTo>
                      <a:pt x="321" y="598"/>
                    </a:lnTo>
                    <a:lnTo>
                      <a:pt x="412" y="519"/>
                    </a:lnTo>
                    <a:lnTo>
                      <a:pt x="505" y="406"/>
                    </a:lnTo>
                    <a:lnTo>
                      <a:pt x="596" y="270"/>
                    </a:lnTo>
                    <a:lnTo>
                      <a:pt x="642" y="202"/>
                    </a:lnTo>
                    <a:lnTo>
                      <a:pt x="689" y="136"/>
                    </a:lnTo>
                    <a:lnTo>
                      <a:pt x="733" y="80"/>
                    </a:lnTo>
                    <a:lnTo>
                      <a:pt x="780" y="37"/>
                    </a:lnTo>
                    <a:lnTo>
                      <a:pt x="826" y="10"/>
                    </a:lnTo>
                    <a:lnTo>
                      <a:pt x="871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3" name="Line 59"/>
              <p:cNvSpPr>
                <a:spLocks noChangeShapeType="1"/>
              </p:cNvSpPr>
              <p:nvPr/>
            </p:nvSpPr>
            <p:spPr bwMode="auto">
              <a:xfrm>
                <a:off x="469" y="2724"/>
                <a:ext cx="1238" cy="0"/>
              </a:xfrm>
              <a:prstGeom prst="line">
                <a:avLst/>
              </a:prstGeom>
              <a:noFill/>
              <a:ln w="127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4" name="Freeform 60"/>
              <p:cNvSpPr>
                <a:spLocks/>
              </p:cNvSpPr>
              <p:nvPr/>
            </p:nvSpPr>
            <p:spPr bwMode="auto">
              <a:xfrm>
                <a:off x="1711" y="2695"/>
                <a:ext cx="55" cy="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26"/>
                  </a:cxn>
                  <a:cxn ang="0">
                    <a:pos x="0" y="54"/>
                  </a:cxn>
                  <a:cxn ang="0">
                    <a:pos x="0" y="0"/>
                  </a:cxn>
                </a:cxnLst>
                <a:rect l="0" t="0" r="r" b="b"/>
                <a:pathLst>
                  <a:path w="55" h="55">
                    <a:moveTo>
                      <a:pt x="0" y="0"/>
                    </a:moveTo>
                    <a:lnTo>
                      <a:pt x="54" y="26"/>
                    </a:lnTo>
                    <a:lnTo>
                      <a:pt x="0" y="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DCDCD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5" name="Rectangle 61"/>
              <p:cNvSpPr>
                <a:spLocks noChangeArrowheads="1"/>
              </p:cNvSpPr>
              <p:nvPr/>
            </p:nvSpPr>
            <p:spPr bwMode="auto">
              <a:xfrm>
                <a:off x="988" y="2798"/>
                <a:ext cx="116" cy="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6" name="Line 62"/>
              <p:cNvSpPr>
                <a:spLocks noChangeShapeType="1"/>
              </p:cNvSpPr>
              <p:nvPr/>
            </p:nvSpPr>
            <p:spPr bwMode="auto">
              <a:xfrm>
                <a:off x="672" y="2112"/>
                <a:ext cx="9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7" name="Line 63"/>
              <p:cNvSpPr>
                <a:spLocks noChangeShapeType="1"/>
              </p:cNvSpPr>
              <p:nvPr/>
            </p:nvSpPr>
            <p:spPr bwMode="auto">
              <a:xfrm>
                <a:off x="1008" y="1968"/>
                <a:ext cx="96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88" name="Line 64"/>
              <p:cNvSpPr>
                <a:spLocks noChangeShapeType="1"/>
              </p:cNvSpPr>
              <p:nvPr/>
            </p:nvSpPr>
            <p:spPr bwMode="auto">
              <a:xfrm flipH="1">
                <a:off x="1440" y="2016"/>
                <a:ext cx="4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7688263" y="1871663"/>
            <a:ext cx="2568955" cy="3348037"/>
            <a:chOff x="4123" y="1444"/>
            <a:chExt cx="1445" cy="2109"/>
          </a:xfrm>
        </p:grpSpPr>
        <p:sp>
          <p:nvSpPr>
            <p:cNvPr id="77890" name="Rectangle 66"/>
            <p:cNvSpPr>
              <a:spLocks noChangeArrowheads="1"/>
            </p:cNvSpPr>
            <p:nvPr/>
          </p:nvSpPr>
          <p:spPr bwMode="auto">
            <a:xfrm>
              <a:off x="4318" y="3264"/>
              <a:ext cx="89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右偏分布</a:t>
              </a:r>
            </a:p>
          </p:txBody>
        </p:sp>
        <p:grpSp>
          <p:nvGrpSpPr>
            <p:cNvPr id="47116" name="Group 67"/>
            <p:cNvGrpSpPr>
              <a:grpSpLocks/>
            </p:cNvGrpSpPr>
            <p:nvPr/>
          </p:nvGrpSpPr>
          <p:grpSpPr bwMode="auto">
            <a:xfrm>
              <a:off x="4180" y="2750"/>
              <a:ext cx="1161" cy="314"/>
              <a:chOff x="4021" y="3022"/>
              <a:chExt cx="1087" cy="292"/>
            </a:xfrm>
          </p:grpSpPr>
          <p:sp>
            <p:nvSpPr>
              <p:cNvPr id="77892" name="Freeform 68"/>
              <p:cNvSpPr>
                <a:spLocks/>
              </p:cNvSpPr>
              <p:nvPr/>
            </p:nvSpPr>
            <p:spPr bwMode="auto">
              <a:xfrm>
                <a:off x="4166" y="3022"/>
                <a:ext cx="653" cy="29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652" y="291"/>
                  </a:cxn>
                  <a:cxn ang="0">
                    <a:pos x="652" y="0"/>
                  </a:cxn>
                  <a:cxn ang="0">
                    <a:pos x="0" y="0"/>
                  </a:cxn>
                  <a:cxn ang="0">
                    <a:pos x="0" y="291"/>
                  </a:cxn>
                </a:cxnLst>
                <a:rect l="0" t="0" r="r" b="b"/>
                <a:pathLst>
                  <a:path w="653" h="292">
                    <a:moveTo>
                      <a:pt x="0" y="291"/>
                    </a:moveTo>
                    <a:lnTo>
                      <a:pt x="652" y="291"/>
                    </a:lnTo>
                    <a:lnTo>
                      <a:pt x="652" y="0"/>
                    </a:lnTo>
                    <a:lnTo>
                      <a:pt x="0" y="0"/>
                    </a:lnTo>
                    <a:lnTo>
                      <a:pt x="0" y="291"/>
                    </a:lnTo>
                  </a:path>
                </a:pathLst>
              </a:custGeom>
              <a:solidFill>
                <a:schemeClr val="accent1"/>
              </a:solidFill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93" name="Line 69"/>
              <p:cNvSpPr>
                <a:spLocks noChangeShapeType="1"/>
              </p:cNvSpPr>
              <p:nvPr/>
            </p:nvSpPr>
            <p:spPr bwMode="auto">
              <a:xfrm>
                <a:off x="4456" y="3030"/>
                <a:ext cx="0" cy="272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94" name="Line 70"/>
              <p:cNvSpPr>
                <a:spLocks noChangeShapeType="1"/>
              </p:cNvSpPr>
              <p:nvPr/>
            </p:nvSpPr>
            <p:spPr bwMode="auto">
              <a:xfrm>
                <a:off x="4021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95" name="Line 71"/>
              <p:cNvSpPr>
                <a:spLocks noChangeShapeType="1"/>
              </p:cNvSpPr>
              <p:nvPr/>
            </p:nvSpPr>
            <p:spPr bwMode="auto">
              <a:xfrm>
                <a:off x="5108" y="3026"/>
                <a:ext cx="0" cy="285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96" name="Line 72"/>
              <p:cNvSpPr>
                <a:spLocks noChangeShapeType="1"/>
              </p:cNvSpPr>
              <p:nvPr/>
            </p:nvSpPr>
            <p:spPr bwMode="auto">
              <a:xfrm>
                <a:off x="4822" y="3167"/>
                <a:ext cx="282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897" name="Line 73"/>
              <p:cNvSpPr>
                <a:spLocks noChangeShapeType="1"/>
              </p:cNvSpPr>
              <p:nvPr/>
            </p:nvSpPr>
            <p:spPr bwMode="auto">
              <a:xfrm>
                <a:off x="4025" y="3167"/>
                <a:ext cx="140" cy="0"/>
              </a:xfrm>
              <a:prstGeom prst="line">
                <a:avLst/>
              </a:prstGeom>
              <a:noFill/>
              <a:ln w="12700">
                <a:solidFill>
                  <a:srgbClr val="00FFFF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47117" name="Group 74"/>
            <p:cNvGrpSpPr>
              <a:grpSpLocks/>
            </p:cNvGrpSpPr>
            <p:nvPr/>
          </p:nvGrpSpPr>
          <p:grpSpPr bwMode="auto">
            <a:xfrm>
              <a:off x="4123" y="1444"/>
              <a:ext cx="1445" cy="1128"/>
              <a:chOff x="3967" y="1805"/>
              <a:chExt cx="1354" cy="1051"/>
            </a:xfrm>
          </p:grpSpPr>
          <p:sp>
            <p:nvSpPr>
              <p:cNvPr id="77899" name="Rectangle 75"/>
              <p:cNvSpPr>
                <a:spLocks noChangeArrowheads="1"/>
              </p:cNvSpPr>
              <p:nvPr/>
            </p:nvSpPr>
            <p:spPr bwMode="auto">
              <a:xfrm>
                <a:off x="3967" y="1805"/>
                <a:ext cx="21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900" name="Rectangle 76"/>
              <p:cNvSpPr>
                <a:spLocks noChangeArrowheads="1"/>
              </p:cNvSpPr>
              <p:nvPr/>
            </p:nvSpPr>
            <p:spPr bwMode="auto">
              <a:xfrm>
                <a:off x="4082" y="1900"/>
                <a:ext cx="162" cy="1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rgbClr val="00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L</a:t>
                </a:r>
              </a:p>
            </p:txBody>
          </p:sp>
          <p:sp>
            <p:nvSpPr>
              <p:cNvPr id="77901" name="Rectangle 77"/>
              <p:cNvSpPr>
                <a:spLocks noChangeArrowheads="1"/>
              </p:cNvSpPr>
              <p:nvPr/>
            </p:nvSpPr>
            <p:spPr bwMode="auto">
              <a:xfrm>
                <a:off x="4174" y="1805"/>
                <a:ext cx="14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180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77902" name="Rectangle 78"/>
              <p:cNvSpPr>
                <a:spLocks noChangeArrowheads="1"/>
              </p:cNvSpPr>
              <p:nvPr/>
            </p:nvSpPr>
            <p:spPr bwMode="auto">
              <a:xfrm>
                <a:off x="4216" y="1805"/>
                <a:ext cx="513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80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中位数</a:t>
                </a:r>
              </a:p>
            </p:txBody>
          </p:sp>
          <p:sp>
            <p:nvSpPr>
              <p:cNvPr id="77903" name="Rectangle 79"/>
              <p:cNvSpPr>
                <a:spLocks noChangeArrowheads="1"/>
              </p:cNvSpPr>
              <p:nvPr/>
            </p:nvSpPr>
            <p:spPr bwMode="auto">
              <a:xfrm>
                <a:off x="4720" y="1805"/>
                <a:ext cx="18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8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  </a:t>
                </a:r>
              </a:p>
            </p:txBody>
          </p:sp>
          <p:sp>
            <p:nvSpPr>
              <p:cNvPr id="77904" name="Rectangle 80"/>
              <p:cNvSpPr>
                <a:spLocks noChangeArrowheads="1"/>
              </p:cNvSpPr>
              <p:nvPr/>
            </p:nvSpPr>
            <p:spPr bwMode="auto">
              <a:xfrm>
                <a:off x="4799" y="1805"/>
                <a:ext cx="21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i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77905" name="Rectangle 81"/>
              <p:cNvSpPr>
                <a:spLocks noChangeArrowheads="1"/>
              </p:cNvSpPr>
              <p:nvPr/>
            </p:nvSpPr>
            <p:spPr bwMode="auto">
              <a:xfrm>
                <a:off x="4911" y="1900"/>
                <a:ext cx="171" cy="1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2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U</a:t>
                </a:r>
              </a:p>
            </p:txBody>
          </p:sp>
          <p:sp>
            <p:nvSpPr>
              <p:cNvPr id="77906" name="Line 82"/>
              <p:cNvSpPr>
                <a:spLocks noChangeShapeType="1"/>
              </p:cNvSpPr>
              <p:nvPr/>
            </p:nvSpPr>
            <p:spPr bwMode="auto">
              <a:xfrm>
                <a:off x="4166" y="2583"/>
                <a:ext cx="0" cy="129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07" name="Line 83"/>
              <p:cNvSpPr>
                <a:spLocks noChangeShapeType="1"/>
              </p:cNvSpPr>
              <p:nvPr/>
            </p:nvSpPr>
            <p:spPr bwMode="auto">
              <a:xfrm>
                <a:off x="4456" y="2150"/>
                <a:ext cx="0" cy="56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08" name="Line 84"/>
              <p:cNvSpPr>
                <a:spLocks noChangeShapeType="1"/>
              </p:cNvSpPr>
              <p:nvPr/>
            </p:nvSpPr>
            <p:spPr bwMode="auto">
              <a:xfrm>
                <a:off x="4818" y="2628"/>
                <a:ext cx="0" cy="75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09" name="Freeform 85"/>
              <p:cNvSpPr>
                <a:spLocks/>
              </p:cNvSpPr>
              <p:nvPr/>
            </p:nvSpPr>
            <p:spPr bwMode="auto">
              <a:xfrm>
                <a:off x="4311" y="2033"/>
                <a:ext cx="871" cy="689"/>
              </a:xfrm>
              <a:custGeom>
                <a:avLst/>
                <a:gdLst/>
                <a:ahLst/>
                <a:cxnLst>
                  <a:cxn ang="0">
                    <a:pos x="870" y="691"/>
                  </a:cxn>
                  <a:cxn ang="0">
                    <a:pos x="777" y="684"/>
                  </a:cxn>
                  <a:cxn ang="0">
                    <a:pos x="733" y="676"/>
                  </a:cxn>
                  <a:cxn ang="0">
                    <a:pos x="686" y="664"/>
                  </a:cxn>
                  <a:cxn ang="0">
                    <a:pos x="640" y="649"/>
                  </a:cxn>
                  <a:cxn ang="0">
                    <a:pos x="596" y="627"/>
                  </a:cxn>
                  <a:cxn ang="0">
                    <a:pos x="549" y="598"/>
                  </a:cxn>
                  <a:cxn ang="0">
                    <a:pos x="456" y="519"/>
                  </a:cxn>
                  <a:cxn ang="0">
                    <a:pos x="365" y="406"/>
                  </a:cxn>
                  <a:cxn ang="0">
                    <a:pos x="274" y="270"/>
                  </a:cxn>
                  <a:cxn ang="0">
                    <a:pos x="228" y="202"/>
                  </a:cxn>
                  <a:cxn ang="0">
                    <a:pos x="182" y="136"/>
                  </a:cxn>
                  <a:cxn ang="0">
                    <a:pos x="137" y="80"/>
                  </a:cxn>
                  <a:cxn ang="0">
                    <a:pos x="91" y="37"/>
                  </a:cxn>
                  <a:cxn ang="0">
                    <a:pos x="44" y="10"/>
                  </a:cxn>
                  <a:cxn ang="0">
                    <a:pos x="0" y="0"/>
                  </a:cxn>
                </a:cxnLst>
                <a:rect l="0" t="0" r="r" b="b"/>
                <a:pathLst>
                  <a:path w="871" h="692">
                    <a:moveTo>
                      <a:pt x="870" y="691"/>
                    </a:moveTo>
                    <a:lnTo>
                      <a:pt x="777" y="684"/>
                    </a:lnTo>
                    <a:lnTo>
                      <a:pt x="733" y="676"/>
                    </a:lnTo>
                    <a:lnTo>
                      <a:pt x="686" y="664"/>
                    </a:lnTo>
                    <a:lnTo>
                      <a:pt x="640" y="649"/>
                    </a:lnTo>
                    <a:lnTo>
                      <a:pt x="596" y="627"/>
                    </a:lnTo>
                    <a:lnTo>
                      <a:pt x="549" y="598"/>
                    </a:lnTo>
                    <a:lnTo>
                      <a:pt x="456" y="519"/>
                    </a:lnTo>
                    <a:lnTo>
                      <a:pt x="365" y="406"/>
                    </a:lnTo>
                    <a:lnTo>
                      <a:pt x="274" y="270"/>
                    </a:lnTo>
                    <a:lnTo>
                      <a:pt x="228" y="202"/>
                    </a:lnTo>
                    <a:lnTo>
                      <a:pt x="182" y="136"/>
                    </a:lnTo>
                    <a:lnTo>
                      <a:pt x="137" y="80"/>
                    </a:lnTo>
                    <a:lnTo>
                      <a:pt x="91" y="37"/>
                    </a:lnTo>
                    <a:lnTo>
                      <a:pt x="44" y="1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0" name="Freeform 86"/>
              <p:cNvSpPr>
                <a:spLocks/>
              </p:cNvSpPr>
              <p:nvPr/>
            </p:nvSpPr>
            <p:spPr bwMode="auto">
              <a:xfrm>
                <a:off x="4021" y="2033"/>
                <a:ext cx="290" cy="689"/>
              </a:xfrm>
              <a:custGeom>
                <a:avLst/>
                <a:gdLst/>
                <a:ahLst/>
                <a:cxnLst>
                  <a:cxn ang="0">
                    <a:pos x="0" y="691"/>
                  </a:cxn>
                  <a:cxn ang="0">
                    <a:pos x="29" y="684"/>
                  </a:cxn>
                  <a:cxn ang="0">
                    <a:pos x="44" y="676"/>
                  </a:cxn>
                  <a:cxn ang="0">
                    <a:pos x="60" y="664"/>
                  </a:cxn>
                  <a:cxn ang="0">
                    <a:pos x="75" y="649"/>
                  </a:cxn>
                  <a:cxn ang="0">
                    <a:pos x="90" y="627"/>
                  </a:cxn>
                  <a:cxn ang="0">
                    <a:pos x="106" y="598"/>
                  </a:cxn>
                  <a:cxn ang="0">
                    <a:pos x="137" y="519"/>
                  </a:cxn>
                  <a:cxn ang="0">
                    <a:pos x="168" y="406"/>
                  </a:cxn>
                  <a:cxn ang="0">
                    <a:pos x="197" y="270"/>
                  </a:cxn>
                  <a:cxn ang="0">
                    <a:pos x="212" y="202"/>
                  </a:cxn>
                  <a:cxn ang="0">
                    <a:pos x="228" y="136"/>
                  </a:cxn>
                  <a:cxn ang="0">
                    <a:pos x="243" y="80"/>
                  </a:cxn>
                  <a:cxn ang="0">
                    <a:pos x="259" y="37"/>
                  </a:cxn>
                  <a:cxn ang="0">
                    <a:pos x="274" y="10"/>
                  </a:cxn>
                  <a:cxn ang="0">
                    <a:pos x="290" y="0"/>
                  </a:cxn>
                </a:cxnLst>
                <a:rect l="0" t="0" r="r" b="b"/>
                <a:pathLst>
                  <a:path w="291" h="692">
                    <a:moveTo>
                      <a:pt x="0" y="691"/>
                    </a:moveTo>
                    <a:lnTo>
                      <a:pt x="29" y="684"/>
                    </a:lnTo>
                    <a:lnTo>
                      <a:pt x="44" y="676"/>
                    </a:lnTo>
                    <a:lnTo>
                      <a:pt x="60" y="664"/>
                    </a:lnTo>
                    <a:lnTo>
                      <a:pt x="75" y="649"/>
                    </a:lnTo>
                    <a:lnTo>
                      <a:pt x="90" y="627"/>
                    </a:lnTo>
                    <a:lnTo>
                      <a:pt x="106" y="598"/>
                    </a:lnTo>
                    <a:lnTo>
                      <a:pt x="137" y="519"/>
                    </a:lnTo>
                    <a:lnTo>
                      <a:pt x="168" y="406"/>
                    </a:lnTo>
                    <a:lnTo>
                      <a:pt x="197" y="270"/>
                    </a:lnTo>
                    <a:lnTo>
                      <a:pt x="212" y="202"/>
                    </a:lnTo>
                    <a:lnTo>
                      <a:pt x="228" y="136"/>
                    </a:lnTo>
                    <a:lnTo>
                      <a:pt x="243" y="80"/>
                    </a:lnTo>
                    <a:lnTo>
                      <a:pt x="259" y="37"/>
                    </a:lnTo>
                    <a:lnTo>
                      <a:pt x="274" y="10"/>
                    </a:lnTo>
                    <a:lnTo>
                      <a:pt x="290" y="0"/>
                    </a:lnTo>
                  </a:path>
                </a:pathLst>
              </a:custGeom>
              <a:noFill/>
              <a:ln w="25400" cap="rnd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1" name="Line 87"/>
              <p:cNvSpPr>
                <a:spLocks noChangeShapeType="1"/>
              </p:cNvSpPr>
              <p:nvPr/>
            </p:nvSpPr>
            <p:spPr bwMode="auto">
              <a:xfrm>
                <a:off x="4025" y="2724"/>
                <a:ext cx="1237" cy="0"/>
              </a:xfrm>
              <a:prstGeom prst="line">
                <a:avLst/>
              </a:prstGeom>
              <a:noFill/>
              <a:ln w="12700">
                <a:solidFill>
                  <a:srgbClr val="CDCDCD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2" name="Freeform 88"/>
              <p:cNvSpPr>
                <a:spLocks/>
              </p:cNvSpPr>
              <p:nvPr/>
            </p:nvSpPr>
            <p:spPr bwMode="auto">
              <a:xfrm>
                <a:off x="5266" y="2695"/>
                <a:ext cx="55" cy="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26"/>
                  </a:cxn>
                  <a:cxn ang="0">
                    <a:pos x="0" y="54"/>
                  </a:cxn>
                  <a:cxn ang="0">
                    <a:pos x="0" y="0"/>
                  </a:cxn>
                </a:cxnLst>
                <a:rect l="0" t="0" r="r" b="b"/>
                <a:pathLst>
                  <a:path w="55" h="55">
                    <a:moveTo>
                      <a:pt x="0" y="0"/>
                    </a:moveTo>
                    <a:lnTo>
                      <a:pt x="54" y="26"/>
                    </a:lnTo>
                    <a:lnTo>
                      <a:pt x="0" y="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DCDCD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3" name="Rectangle 89"/>
              <p:cNvSpPr>
                <a:spLocks noChangeArrowheads="1"/>
              </p:cNvSpPr>
              <p:nvPr/>
            </p:nvSpPr>
            <p:spPr bwMode="auto">
              <a:xfrm>
                <a:off x="4543" y="2798"/>
                <a:ext cx="116" cy="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4" name="Line 90"/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96" cy="4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5" name="Line 91"/>
              <p:cNvSpPr>
                <a:spLocks noChangeShapeType="1"/>
              </p:cNvSpPr>
              <p:nvPr/>
            </p:nvSpPr>
            <p:spPr bwMode="auto">
              <a:xfrm flipH="1">
                <a:off x="4512" y="2016"/>
                <a:ext cx="4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7916" name="Line 92"/>
              <p:cNvSpPr>
                <a:spLocks noChangeShapeType="1"/>
              </p:cNvSpPr>
              <p:nvPr/>
            </p:nvSpPr>
            <p:spPr bwMode="auto">
              <a:xfrm flipH="1">
                <a:off x="4848" y="2064"/>
                <a:ext cx="4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77917" name="Text Box 93"/>
          <p:cNvSpPr txBox="1">
            <a:spLocks noChangeArrowheads="1"/>
          </p:cNvSpPr>
          <p:nvPr/>
        </p:nvSpPr>
        <p:spPr bwMode="auto">
          <a:xfrm>
            <a:off x="4721225" y="5648325"/>
            <a:ext cx="2895600" cy="396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dist="81320" dir="2319588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不同分布的箱线图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694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81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48132" name="圆角矩形 6"/>
          <p:cNvSpPr>
            <a:spLocks noChangeArrowheads="1"/>
          </p:cNvSpPr>
          <p:nvPr/>
        </p:nvSpPr>
        <p:spPr bwMode="auto">
          <a:xfrm>
            <a:off x="981075" y="1090613"/>
            <a:ext cx="3455988" cy="546100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时间序列数据：线图</a:t>
            </a:r>
          </a:p>
        </p:txBody>
      </p:sp>
      <p:sp>
        <p:nvSpPr>
          <p:cNvPr id="48133" name="Rectangle 9"/>
          <p:cNvSpPr>
            <a:spLocks noChangeArrowheads="1"/>
          </p:cNvSpPr>
          <p:nvPr/>
        </p:nvSpPr>
        <p:spPr bwMode="auto">
          <a:xfrm>
            <a:off x="784225" y="2039938"/>
            <a:ext cx="9209088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表示时间序列数据趋势的图形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时间一般绘在横轴，数据绘在纵轴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图形的长宽比例大致为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10 : 7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一般情况下，纵轴数据下端应从“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0”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开始，以便于比较。数据与“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0”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之间的间距过大时，可以采取折断的符号将纵轴折断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98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4915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49156" name="圆角矩形 6"/>
          <p:cNvSpPr>
            <a:spLocks noChangeArrowheads="1"/>
          </p:cNvSpPr>
          <p:nvPr/>
        </p:nvSpPr>
        <p:spPr bwMode="auto">
          <a:xfrm>
            <a:off x="1004888" y="876300"/>
            <a:ext cx="3524250" cy="573088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时间序列数据：线图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1144588" y="1833563"/>
            <a:ext cx="2243137" cy="4271962"/>
          </a:xfrm>
          <a:prstGeom prst="rect">
            <a:avLst/>
          </a:prstGeom>
          <a:noFill/>
          <a:ln w="12700">
            <a:solidFill>
              <a:srgbClr val="00F8E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600" dirty="0">
                <a:latin typeface="黑体" pitchFamily="49" charset="-122"/>
                <a:ea typeface="黑体" pitchFamily="49" charset="-122"/>
              </a:rPr>
              <a:t>【</a:t>
            </a:r>
            <a:r>
              <a:rPr kumimoji="1" lang="zh-CN" altLang="en-US" sz="2600" dirty="0"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600" dirty="0">
                <a:latin typeface="黑体" pitchFamily="49" charset="-122"/>
                <a:ea typeface="黑体" pitchFamily="49" charset="-122"/>
              </a:rPr>
              <a:t>】</a:t>
            </a:r>
            <a:r>
              <a:rPr kumimoji="1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我国</a:t>
            </a:r>
            <a:r>
              <a:rPr kumimoji="1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1991</a:t>
            </a:r>
            <a:r>
              <a:rPr kumimoji="1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～</a:t>
            </a:r>
            <a:r>
              <a:rPr kumimoji="1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2003</a:t>
            </a:r>
            <a:r>
              <a:rPr kumimoji="1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年城乡居民家庭的人均收入数据如右表。试绘制线图。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6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6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6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</p:txBody>
      </p:sp>
      <p:grpSp>
        <p:nvGrpSpPr>
          <p:cNvPr id="49158" name="Group 8"/>
          <p:cNvGrpSpPr>
            <a:grpSpLocks/>
          </p:cNvGrpSpPr>
          <p:nvPr/>
        </p:nvGrpSpPr>
        <p:grpSpPr bwMode="auto">
          <a:xfrm>
            <a:off x="1401763" y="3921125"/>
            <a:ext cx="2073275" cy="2232025"/>
            <a:chOff x="384" y="2544"/>
            <a:chExt cx="1306" cy="1182"/>
          </a:xfrm>
        </p:grpSpPr>
        <p:pic>
          <p:nvPicPr>
            <p:cNvPr id="49175" name="Picture 9" descr="BS00508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688"/>
              <a:ext cx="1200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170" name="Text Box 10"/>
            <p:cNvSpPr txBox="1">
              <a:spLocks noChangeArrowheads="1"/>
            </p:cNvSpPr>
            <p:nvPr/>
          </p:nvSpPr>
          <p:spPr bwMode="auto">
            <a:xfrm>
              <a:off x="384" y="2544"/>
              <a:ext cx="538" cy="5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5000" i="1">
                  <a:solidFill>
                    <a:srgbClr val="FFFF9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黑体" pitchFamily="49" charset="-122"/>
                </a:rPr>
                <a:t>￥</a:t>
              </a:r>
              <a:r>
                <a:rPr kumimoji="1" lang="zh-CN" altLang="en-US" sz="6000" b="0">
                  <a:solidFill>
                    <a:schemeClr val="accent2"/>
                  </a:solidFill>
                  <a:latin typeface="Arial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92171" name="Text Box 11"/>
            <p:cNvSpPr txBox="1">
              <a:spLocks noChangeArrowheads="1"/>
            </p:cNvSpPr>
            <p:nvPr/>
          </p:nvSpPr>
          <p:spPr bwMode="auto">
            <a:xfrm>
              <a:off x="1152" y="3072"/>
              <a:ext cx="538" cy="5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1" lang="zh-CN" altLang="en-US" sz="5000" i="1">
                  <a:solidFill>
                    <a:srgbClr val="FFFF9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黑体" pitchFamily="49" charset="-122"/>
                </a:rPr>
                <a:t>＄</a:t>
              </a:r>
              <a:r>
                <a:rPr kumimoji="1" lang="zh-CN" altLang="en-US" sz="5000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黑体" pitchFamily="49" charset="-122"/>
                </a:rPr>
                <a:t> </a:t>
              </a:r>
              <a:r>
                <a:rPr kumimoji="1" lang="zh-CN" altLang="en-US" sz="6000" b="0">
                  <a:solidFill>
                    <a:schemeClr val="accent2"/>
                  </a:solidFill>
                  <a:latin typeface="Arial" charset="0"/>
                  <a:ea typeface="宋体" pitchFamily="2" charset="-122"/>
                </a:rPr>
                <a:t> </a:t>
              </a:r>
            </a:p>
          </p:txBody>
        </p:sp>
      </p:grpSp>
      <p:graphicFrame>
        <p:nvGraphicFramePr>
          <p:cNvPr id="92189" name="Group 29"/>
          <p:cNvGraphicFramePr>
            <a:graphicFrameLocks noGrp="1"/>
          </p:cNvGraphicFramePr>
          <p:nvPr/>
        </p:nvGraphicFramePr>
        <p:xfrm>
          <a:off x="3811588" y="1635125"/>
          <a:ext cx="6096000" cy="4735621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290505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1991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2003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年城乡居民家庭人均收入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年份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城镇居民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农村居民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1116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1998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1999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2003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1700.6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2026.6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2577.4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3496.2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4283.0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4838.9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5160.3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5425.1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5854.0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6280.0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6859.0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7702.8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8472.2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708.6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784.0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921.6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1221.0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1577.7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1926.1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2091.1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2162.0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2210.3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2253.4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2366.4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2475.6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2622.2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68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9220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9221" name="圆角矩形 6"/>
          <p:cNvSpPr>
            <a:spLocks noChangeArrowheads="1"/>
          </p:cNvSpPr>
          <p:nvPr/>
        </p:nvSpPr>
        <p:spPr bwMode="auto">
          <a:xfrm>
            <a:off x="1125538" y="895350"/>
            <a:ext cx="3482975" cy="628650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时间序列数据：线图</a:t>
            </a:r>
          </a:p>
        </p:txBody>
      </p:sp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2338388" y="1700213"/>
          <a:ext cx="7062787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图表" r:id="rId3" imgW="3467100" imgH="2219249" progId="Excel.Chart.8">
                  <p:embed/>
                </p:oleObj>
              </mc:Choice>
              <mc:Fallback>
                <p:oleObj name="图表" r:id="rId3" imgW="3467100" imgH="2219249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1700213"/>
                        <a:ext cx="7062787" cy="477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95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5017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50180" name="圆角矩形 6"/>
          <p:cNvSpPr>
            <a:spLocks noChangeArrowheads="1"/>
          </p:cNvSpPr>
          <p:nvPr/>
        </p:nvSpPr>
        <p:spPr bwMode="auto">
          <a:xfrm>
            <a:off x="519113" y="885825"/>
            <a:ext cx="4332287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</a:t>
            </a:r>
            <a:r>
              <a:rPr lang="en-US" altLang="zh-CN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二维散点图</a:t>
            </a:r>
          </a:p>
        </p:txBody>
      </p:sp>
      <p:sp>
        <p:nvSpPr>
          <p:cNvPr id="50181" name="Rectangle 9"/>
          <p:cNvSpPr>
            <a:spLocks noChangeArrowheads="1"/>
          </p:cNvSpPr>
          <p:nvPr/>
        </p:nvSpPr>
        <p:spPr bwMode="auto">
          <a:xfrm>
            <a:off x="476250" y="1504950"/>
            <a:ext cx="1070133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用横轴代表变量</a:t>
            </a:r>
            <a:r>
              <a:rPr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，纵轴代表变量</a:t>
            </a:r>
            <a:r>
              <a:rPr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，每组数据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i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i="1" dirty="0" err="1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en-US" altLang="zh-CN" sz="2800" i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在坐标系中用一个点表示，</a:t>
            </a:r>
            <a:r>
              <a:rPr lang="en-US" altLang="zh-CN" sz="2800" i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组数据在坐标系中形成的个点称为散点，由坐标及其散点形成的二维数据图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展示两个变量之间的关系</a:t>
            </a:r>
          </a:p>
          <a:p>
            <a:pPr>
              <a:buFontTx/>
              <a:buNone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0944" name="Group 48"/>
          <p:cNvGraphicFramePr>
            <a:graphicFrameLocks noGrp="1"/>
          </p:cNvGraphicFramePr>
          <p:nvPr/>
        </p:nvGraphicFramePr>
        <p:xfrm>
          <a:off x="2163763" y="3395663"/>
          <a:ext cx="7200900" cy="2967054"/>
        </p:xfrm>
        <a:graphic>
          <a:graphicData uri="http://schemas.openxmlformats.org/drawingml/2006/table">
            <a:tbl>
              <a:tblPr/>
              <a:tblGrid>
                <a:gridCol w="2389187"/>
                <a:gridCol w="2422525"/>
                <a:gridCol w="2389188"/>
              </a:tblGrid>
              <a:tr h="43177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温度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charset="0"/>
                        </a:rPr>
                        <a:t>/ </a:t>
                      </a:r>
                      <a:r>
                        <a:rPr kumimoji="0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charset="0"/>
                        </a:rPr>
                        <a:t>0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charset="0"/>
                        </a:rPr>
                        <a:t>C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降雨量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charset="0"/>
                        </a:rPr>
                        <a:t>/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mm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产量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charset="0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kg/hm</a:t>
                      </a:r>
                      <a:r>
                        <a:rPr kumimoji="0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）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16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25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2250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383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3450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87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58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4500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87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13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68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5750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03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14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110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5800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87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16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98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7500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87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120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8250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83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10244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10245" name="圆角矩形 6"/>
          <p:cNvSpPr>
            <a:spLocks noChangeArrowheads="1"/>
          </p:cNvSpPr>
          <p:nvPr/>
        </p:nvSpPr>
        <p:spPr bwMode="auto">
          <a:xfrm>
            <a:off x="1089025" y="941388"/>
            <a:ext cx="3233738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多变量二维散点图</a:t>
            </a:r>
          </a:p>
        </p:txBody>
      </p:sp>
      <p:graphicFrame>
        <p:nvGraphicFramePr>
          <p:cNvPr id="10242" name="Object 8"/>
          <p:cNvGraphicFramePr>
            <a:graphicFrameLocks noChangeAspect="1"/>
          </p:cNvGraphicFramePr>
          <p:nvPr/>
        </p:nvGraphicFramePr>
        <p:xfrm>
          <a:off x="2349500" y="1697038"/>
          <a:ext cx="6911975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图表" r:id="rId3" imgW="3819449" imgH="2524049" progId="Excel.Chart.8">
                  <p:embed/>
                </p:oleObj>
              </mc:Choice>
              <mc:Fallback>
                <p:oleObj name="图表" r:id="rId3" imgW="3819449" imgH="2524049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697038"/>
                        <a:ext cx="6911975" cy="463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Line 9"/>
          <p:cNvSpPr>
            <a:spLocks noChangeShapeType="1"/>
          </p:cNvSpPr>
          <p:nvPr/>
        </p:nvSpPr>
        <p:spPr bwMode="auto">
          <a:xfrm flipV="1">
            <a:off x="4300538" y="2533650"/>
            <a:ext cx="3887787" cy="2160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49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5120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51204" name="圆角矩形 6"/>
          <p:cNvSpPr>
            <a:spLocks noChangeArrowheads="1"/>
          </p:cNvSpPr>
          <p:nvPr/>
        </p:nvSpPr>
        <p:spPr bwMode="auto">
          <a:xfrm>
            <a:off x="519113" y="885825"/>
            <a:ext cx="4808537" cy="530225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多变量数据：三维散点图</a:t>
            </a:r>
          </a:p>
        </p:txBody>
      </p:sp>
      <p:pic>
        <p:nvPicPr>
          <p:cNvPr id="5120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511300"/>
            <a:ext cx="5761038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25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11268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11269" name="圆角矩形 6"/>
          <p:cNvSpPr>
            <a:spLocks noChangeArrowheads="1"/>
          </p:cNvSpPr>
          <p:nvPr/>
        </p:nvSpPr>
        <p:spPr bwMode="auto">
          <a:xfrm>
            <a:off x="4941888" y="363538"/>
            <a:ext cx="4033837" cy="585787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多变量数据：气泡图</a:t>
            </a: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550863" y="1038225"/>
            <a:ext cx="6550025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显示三个变量之间的关系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图中数据点的大小依赖于第三个变量</a:t>
            </a:r>
          </a:p>
        </p:txBody>
      </p:sp>
      <p:graphicFrame>
        <p:nvGraphicFramePr>
          <p:cNvPr id="11266" name="Object 8"/>
          <p:cNvGraphicFramePr>
            <a:graphicFrameLocks noChangeAspect="1"/>
          </p:cNvGraphicFramePr>
          <p:nvPr/>
        </p:nvGraphicFramePr>
        <p:xfrm>
          <a:off x="2438400" y="2246313"/>
          <a:ext cx="5976938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图表" r:id="rId3" imgW="3838575" imgH="2524125" progId="Excel.Chart.8">
                  <p:embed/>
                </p:oleObj>
              </mc:Choice>
              <mc:Fallback>
                <p:oleObj name="图表" r:id="rId3" imgW="3838575" imgH="2524125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246313"/>
                        <a:ext cx="5976938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8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5222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52228" name="圆角矩形 6"/>
          <p:cNvSpPr>
            <a:spLocks noChangeArrowheads="1"/>
          </p:cNvSpPr>
          <p:nvPr/>
        </p:nvSpPr>
        <p:spPr bwMode="auto">
          <a:xfrm>
            <a:off x="519113" y="1035050"/>
            <a:ext cx="431482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多变量数据：雷达图</a:t>
            </a:r>
          </a:p>
        </p:txBody>
      </p:sp>
      <p:sp>
        <p:nvSpPr>
          <p:cNvPr id="52229" name="Rectangle 10"/>
          <p:cNvSpPr>
            <a:spLocks noChangeArrowheads="1"/>
          </p:cNvSpPr>
          <p:nvPr/>
        </p:nvSpPr>
        <p:spPr bwMode="auto">
          <a:xfrm>
            <a:off x="1185863" y="1878013"/>
            <a:ext cx="8489950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也称为蜘蛛图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(spider chart)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显示多个变量的图示方法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可以显示或对比各变量的数值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假定各变量的取值具有相同的正负号，总的绝对值与图形所围成的区域成正比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可用于研究多个样本之间的相似程度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9" y="1989138"/>
            <a:ext cx="4643437" cy="3719512"/>
          </a:xfrm>
          <a:noFill/>
          <a:ln/>
        </p:spPr>
      </p:pic>
      <p:pic>
        <p:nvPicPr>
          <p:cNvPr id="13319" name="Picture 7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1538" y="1989138"/>
            <a:ext cx="4716462" cy="37766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92085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59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53252" name="圆角矩形 6"/>
          <p:cNvSpPr>
            <a:spLocks noChangeArrowheads="1"/>
          </p:cNvSpPr>
          <p:nvPr/>
        </p:nvSpPr>
        <p:spPr bwMode="auto">
          <a:xfrm>
            <a:off x="942975" y="998538"/>
            <a:ext cx="3883025" cy="504825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多变量数据雷达图制作</a:t>
            </a:r>
            <a:endParaRPr lang="en-US" altLang="zh-CN" sz="280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253" name="Rectangle 11"/>
          <p:cNvSpPr>
            <a:spLocks noChangeArrowheads="1"/>
          </p:cNvSpPr>
          <p:nvPr/>
        </p:nvSpPr>
        <p:spPr bwMode="auto">
          <a:xfrm>
            <a:off x="709613" y="1887538"/>
            <a:ext cx="9377362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设有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组样本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S1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S2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… , Sn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，每个样本测得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个变量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X1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X2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… , XP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，要绘制这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个变量的雷达图，其具体做法是：</a:t>
            </a:r>
          </a:p>
        </p:txBody>
      </p:sp>
      <p:sp>
        <p:nvSpPr>
          <p:cNvPr id="53254" name="Rectangle 14"/>
          <p:cNvSpPr>
            <a:spLocks noChangeArrowheads="1"/>
          </p:cNvSpPr>
          <p:nvPr/>
        </p:nvSpPr>
        <p:spPr bwMode="auto">
          <a:xfrm>
            <a:off x="719138" y="3409950"/>
            <a:ext cx="959167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先做一个圆，然后将圆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等分，得到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个点，令这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个点分别对应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个变量，在将这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个点与圆心连线，得到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个辐射状的半径，这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个半径分别作为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个变量的坐标轴，每个变量值的大小由半径上的点到圆心的距离表示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将同一样本的值在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个坐标上的点连线。这样，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个样本形成的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个多边形就是一个雷达图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678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5427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54276" name="圆角矩形 6"/>
          <p:cNvSpPr>
            <a:spLocks noChangeArrowheads="1"/>
          </p:cNvSpPr>
          <p:nvPr/>
        </p:nvSpPr>
        <p:spPr bwMode="auto">
          <a:xfrm>
            <a:off x="519113" y="885825"/>
            <a:ext cx="326072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多变量数据雷达图</a:t>
            </a:r>
          </a:p>
        </p:txBody>
      </p:sp>
      <p:sp>
        <p:nvSpPr>
          <p:cNvPr id="54277" name="Rectangle 7"/>
          <p:cNvSpPr>
            <a:spLocks noChangeArrowheads="1"/>
          </p:cNvSpPr>
          <p:nvPr/>
        </p:nvSpPr>
        <p:spPr bwMode="auto">
          <a:xfrm>
            <a:off x="609600" y="2238375"/>
            <a:ext cx="2955925" cy="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78" name="Rectangle 8"/>
          <p:cNvSpPr>
            <a:spLocks noChangeArrowheads="1"/>
          </p:cNvSpPr>
          <p:nvPr/>
        </p:nvSpPr>
        <p:spPr bwMode="auto">
          <a:xfrm>
            <a:off x="3581400" y="2238375"/>
            <a:ext cx="15875" cy="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79" name="Rectangle 9"/>
          <p:cNvSpPr>
            <a:spLocks noChangeArrowheads="1"/>
          </p:cNvSpPr>
          <p:nvPr/>
        </p:nvSpPr>
        <p:spPr bwMode="auto">
          <a:xfrm>
            <a:off x="3565525" y="2238375"/>
            <a:ext cx="15875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3597275" y="2238375"/>
            <a:ext cx="2454275" cy="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81" name="Rectangle 11"/>
          <p:cNvSpPr>
            <a:spLocks noChangeArrowheads="1"/>
          </p:cNvSpPr>
          <p:nvPr/>
        </p:nvSpPr>
        <p:spPr bwMode="auto">
          <a:xfrm>
            <a:off x="6067425" y="2238375"/>
            <a:ext cx="15875" cy="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82" name="Rectangle 12"/>
          <p:cNvSpPr>
            <a:spLocks noChangeArrowheads="1"/>
          </p:cNvSpPr>
          <p:nvPr/>
        </p:nvSpPr>
        <p:spPr bwMode="auto">
          <a:xfrm>
            <a:off x="6051550" y="2238375"/>
            <a:ext cx="15875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54283" name="Rectangle 13"/>
          <p:cNvSpPr>
            <a:spLocks noChangeArrowheads="1"/>
          </p:cNvSpPr>
          <p:nvPr/>
        </p:nvSpPr>
        <p:spPr bwMode="auto">
          <a:xfrm>
            <a:off x="6083300" y="2238375"/>
            <a:ext cx="2452688" cy="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89103" name="Text Box 15"/>
          <p:cNvSpPr txBox="1">
            <a:spLocks noChangeArrowheads="1"/>
          </p:cNvSpPr>
          <p:nvPr/>
        </p:nvSpPr>
        <p:spPr bwMode="auto">
          <a:xfrm>
            <a:off x="1752600" y="1870075"/>
            <a:ext cx="2209800" cy="4357688"/>
          </a:xfrm>
          <a:prstGeom prst="rect">
            <a:avLst/>
          </a:prstGeom>
          <a:noFill/>
          <a:ln w="12700">
            <a:solidFill>
              <a:srgbClr val="00F8E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【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】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2003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年我国城乡居民家庭平均每人各项生活消费支出构成数据如表。试绘制雷达图</a:t>
            </a: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0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16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16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0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20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endParaRPr kumimoji="1" lang="zh-CN" altLang="en-US" sz="1400" b="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</p:txBody>
      </p:sp>
      <p:pic>
        <p:nvPicPr>
          <p:cNvPr id="54285" name="Picture 16" descr="BD08911_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749675"/>
            <a:ext cx="2209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6" name="AutoShape 17"/>
          <p:cNvSpPr>
            <a:spLocks noChangeArrowheads="1"/>
          </p:cNvSpPr>
          <p:nvPr/>
        </p:nvSpPr>
        <p:spPr bwMode="auto">
          <a:xfrm>
            <a:off x="1371600" y="5562600"/>
            <a:ext cx="1295400" cy="685800"/>
          </a:xfrm>
          <a:prstGeom prst="cloudCallout">
            <a:avLst>
              <a:gd name="adj1" fmla="val -2204"/>
              <a:gd name="adj2" fmla="val -57870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今天的主食是面包</a:t>
            </a:r>
          </a:p>
        </p:txBody>
      </p:sp>
      <p:graphicFrame>
        <p:nvGraphicFramePr>
          <p:cNvPr id="89106" name="Group 18"/>
          <p:cNvGraphicFramePr>
            <a:graphicFrameLocks noGrp="1"/>
          </p:cNvGraphicFramePr>
          <p:nvPr/>
        </p:nvGraphicFramePr>
        <p:xfrm>
          <a:off x="4745038" y="1719263"/>
          <a:ext cx="6400800" cy="4383087"/>
        </p:xfrm>
        <a:graphic>
          <a:graphicData uri="http://schemas.openxmlformats.org/drawingml/2006/table">
            <a:tbl>
              <a:tblPr/>
              <a:tblGrid>
                <a:gridCol w="3048000"/>
                <a:gridCol w="1676400"/>
                <a:gridCol w="1676400"/>
              </a:tblGrid>
              <a:tr h="460375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2003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年城乡居民家庭平均每人生活消费支出构成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6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项  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城镇居民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农村居民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316287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食品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衣着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家庭设备用品及服务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医疗保健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交通通讯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娱乐教育文化服务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居住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     杂项商品与服务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37.12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9.79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6.30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7.31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11.08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14.35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10.74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3.30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45.59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5.67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4.20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5.96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8.36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12.13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15.87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2.21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722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2.3.2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数值型数据的图示</a:t>
            </a:r>
          </a:p>
        </p:txBody>
      </p:sp>
      <p:sp>
        <p:nvSpPr>
          <p:cNvPr id="12292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12293" name="圆角矩形 6"/>
          <p:cNvSpPr>
            <a:spLocks noChangeArrowheads="1"/>
          </p:cNvSpPr>
          <p:nvPr/>
        </p:nvSpPr>
        <p:spPr bwMode="auto">
          <a:xfrm>
            <a:off x="519113" y="885825"/>
            <a:ext cx="3509962" cy="558800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多变量数据雷达图</a:t>
            </a:r>
          </a:p>
        </p:txBody>
      </p:sp>
      <p:graphicFrame>
        <p:nvGraphicFramePr>
          <p:cNvPr id="12290" name="Object 8"/>
          <p:cNvGraphicFramePr>
            <a:graphicFrameLocks noChangeAspect="1"/>
          </p:cNvGraphicFramePr>
          <p:nvPr/>
        </p:nvGraphicFramePr>
        <p:xfrm>
          <a:off x="2735263" y="1562100"/>
          <a:ext cx="706755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图表" r:id="rId3" imgW="3924300" imgH="3067202" progId="Excel.Chart.8">
                  <p:embed/>
                </p:oleObj>
              </mc:Choice>
              <mc:Fallback>
                <p:oleObj name="图表" r:id="rId3" imgW="3924300" imgH="3067202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1562100"/>
                        <a:ext cx="7067550" cy="529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4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440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1" name="文本框 12"/>
          <p:cNvSpPr txBox="1">
            <a:spLocks noChangeArrowheads="1"/>
          </p:cNvSpPr>
          <p:nvPr/>
        </p:nvSpPr>
        <p:spPr bwMode="auto">
          <a:xfrm>
            <a:off x="2817813" y="4033838"/>
            <a:ext cx="3919537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>
                <a:solidFill>
                  <a:srgbClr val="1C488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合理使用图表</a:t>
            </a:r>
          </a:p>
        </p:txBody>
      </p:sp>
      <p:grpSp>
        <p:nvGrpSpPr>
          <p:cNvPr id="55302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55304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5" name="图片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303" name="文本框 17"/>
          <p:cNvSpPr>
            <a:spLocks/>
          </p:cNvSpPr>
          <p:nvPr/>
        </p:nvSpPr>
        <p:spPr bwMode="auto">
          <a:xfrm>
            <a:off x="168275" y="4889500"/>
            <a:ext cx="2484438" cy="928688"/>
          </a:xfrm>
          <a:custGeom>
            <a:avLst/>
            <a:gdLst>
              <a:gd name="T0" fmla="*/ 0 w 2484854"/>
              <a:gd name="T1" fmla="*/ 0 h 929514"/>
              <a:gd name="T2" fmla="*/ 2479863 w 2484854"/>
              <a:gd name="T3" fmla="*/ 0 h 929514"/>
              <a:gd name="T4" fmla="*/ 2479863 w 2484854"/>
              <a:gd name="T5" fmla="*/ 205761 h 929514"/>
              <a:gd name="T6" fmla="*/ 2079332 w 2484854"/>
              <a:gd name="T7" fmla="*/ 205761 h 929514"/>
              <a:gd name="T8" fmla="*/ 2079332 w 2484854"/>
              <a:gd name="T9" fmla="*/ 919650 h 929514"/>
              <a:gd name="T10" fmla="*/ 1450851 w 2484854"/>
              <a:gd name="T11" fmla="*/ 919650 h 929514"/>
              <a:gd name="T12" fmla="*/ 1450851 w 2484854"/>
              <a:gd name="T13" fmla="*/ 205761 h 929514"/>
              <a:gd name="T14" fmla="*/ 0 w 2484854"/>
              <a:gd name="T15" fmla="*/ 205761 h 929514"/>
              <a:gd name="T16" fmla="*/ 0 w 2484854"/>
              <a:gd name="T17" fmla="*/ 0 h 929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854"/>
              <a:gd name="T28" fmla="*/ 0 h 929514"/>
              <a:gd name="T29" fmla="*/ 2484854 w 2484854"/>
              <a:gd name="T30" fmla="*/ 929514 h 929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854" h="929514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83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合理使用图表</a:t>
            </a:r>
          </a:p>
        </p:txBody>
      </p:sp>
      <p:sp>
        <p:nvSpPr>
          <p:cNvPr id="563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pic>
        <p:nvPicPr>
          <p:cNvPr id="5632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6376988" y="2133600"/>
            <a:ext cx="452278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1000125" y="2643188"/>
            <a:ext cx="524192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鉴别图形优势的准则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kumimoji="1" lang="zh-CN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kumimoji="1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统计表的设计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441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2.4.1</a:t>
            </a: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鉴别图形优势的准则</a:t>
            </a:r>
          </a:p>
        </p:txBody>
      </p:sp>
      <p:sp>
        <p:nvSpPr>
          <p:cNvPr id="57347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57348" name="Rectangle 9"/>
          <p:cNvSpPr>
            <a:spLocks noChangeArrowheads="1"/>
          </p:cNvSpPr>
          <p:nvPr/>
        </p:nvSpPr>
        <p:spPr bwMode="auto">
          <a:xfrm>
            <a:off x="820738" y="1204913"/>
            <a:ext cx="108426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一张好的图表应包括以下基本特征：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显示数据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使读者把注意力集中在图表内容上，而非制作图表的程序上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避免歪曲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强调数据之间的比较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服务于一个明确的目的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有对图表的统计描述和文字说明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405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2.4.1</a:t>
            </a: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鉴别图表优劣的准则</a:t>
            </a:r>
          </a:p>
        </p:txBody>
      </p:sp>
      <p:sp>
        <p:nvSpPr>
          <p:cNvPr id="5837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606550" y="785813"/>
            <a:ext cx="9777413" cy="41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800"/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个鉴别图表优劣的准则：一张好的图表应当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精心设计、有助于洞察问题的实质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使复杂的观点得到简明、确切、高效的阐述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能在最短的时间内以最少的笔墨给读者提供最大量的信息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是多维的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表述数据的真实情况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56848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2.4.2</a:t>
            </a: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统计表的设计</a:t>
            </a:r>
          </a:p>
        </p:txBody>
      </p:sp>
      <p:sp>
        <p:nvSpPr>
          <p:cNvPr id="5939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0">
              <a:solidFill>
                <a:srgbClr val="FFFFFF"/>
              </a:solidFill>
            </a:endParaRPr>
          </a:p>
        </p:txBody>
      </p:sp>
      <p:sp>
        <p:nvSpPr>
          <p:cNvPr id="59396" name="圆角矩形 6"/>
          <p:cNvSpPr>
            <a:spLocks noChangeArrowheads="1"/>
          </p:cNvSpPr>
          <p:nvPr/>
        </p:nvSpPr>
        <p:spPr bwMode="auto">
          <a:xfrm>
            <a:off x="519113" y="885825"/>
            <a:ext cx="3302000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统计表的结构</a:t>
            </a:r>
          </a:p>
        </p:txBody>
      </p:sp>
      <p:graphicFrame>
        <p:nvGraphicFramePr>
          <p:cNvPr id="95273" name="Group 41"/>
          <p:cNvGraphicFramePr>
            <a:graphicFrameLocks noGrp="1"/>
          </p:cNvGraphicFramePr>
          <p:nvPr/>
        </p:nvGraphicFramePr>
        <p:xfrm>
          <a:off x="1566863" y="1539875"/>
          <a:ext cx="8458200" cy="4933950"/>
        </p:xfrm>
        <a:graphic>
          <a:graphicData uri="http://schemas.openxmlformats.org/drawingml/2006/table">
            <a:tbl>
              <a:tblPr/>
              <a:tblGrid>
                <a:gridCol w="3810000"/>
                <a:gridCol w="990600"/>
                <a:gridCol w="1295400"/>
                <a:gridCol w="2362200"/>
              </a:tblGrid>
              <a:tr h="441359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2002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2003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年城镇居民家庭抽样调查资料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62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项目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单位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2002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2003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年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557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  调查户数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平均每户家庭人口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平均每户就业人口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平均每户就业面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平均一名就业者负担人数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平均每人全部年收入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        ＃可支配收入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                 平均每人消费性支出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户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人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人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%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元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元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元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元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45317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3.04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1.58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51.97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1.92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8177.40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7702.80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6029.88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48028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3.01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1.58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52.49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1.91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9061.22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8472.20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6510.94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160552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资料来源：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《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中国统计年鉴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2004》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，中国统计出版社，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2004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，第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359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页。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注：本表为城市和县城的城镇居民家庭抽样调查资料。                    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4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5260" name="Text Box 28"/>
          <p:cNvSpPr txBox="1">
            <a:spLocks noChangeArrowheads="1"/>
          </p:cNvSpPr>
          <p:nvPr/>
        </p:nvSpPr>
        <p:spPr bwMode="auto">
          <a:xfrm>
            <a:off x="1458913" y="3314700"/>
            <a:ext cx="457200" cy="101917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行标题</a:t>
            </a:r>
          </a:p>
        </p:txBody>
      </p:sp>
      <p:sp>
        <p:nvSpPr>
          <p:cNvPr id="95261" name="Text Box 29"/>
          <p:cNvSpPr txBox="1">
            <a:spLocks noChangeArrowheads="1"/>
          </p:cNvSpPr>
          <p:nvPr/>
        </p:nvSpPr>
        <p:spPr bwMode="auto">
          <a:xfrm>
            <a:off x="9231313" y="2063750"/>
            <a:ext cx="1312862" cy="40005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列标题</a:t>
            </a:r>
          </a:p>
        </p:txBody>
      </p:sp>
      <p:sp>
        <p:nvSpPr>
          <p:cNvPr id="95262" name="Text Box 30"/>
          <p:cNvSpPr txBox="1">
            <a:spLocks noChangeArrowheads="1"/>
          </p:cNvSpPr>
          <p:nvPr/>
        </p:nvSpPr>
        <p:spPr bwMode="auto">
          <a:xfrm>
            <a:off x="8621713" y="3343275"/>
            <a:ext cx="381000" cy="132397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数字资料</a:t>
            </a:r>
          </a:p>
        </p:txBody>
      </p:sp>
      <p:sp>
        <p:nvSpPr>
          <p:cNvPr id="95263" name="Line 31"/>
          <p:cNvSpPr>
            <a:spLocks noChangeShapeType="1"/>
          </p:cNvSpPr>
          <p:nvPr/>
        </p:nvSpPr>
        <p:spPr bwMode="auto">
          <a:xfrm flipH="1">
            <a:off x="8564563" y="2233613"/>
            <a:ext cx="6858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64" name="AutoShape 32"/>
          <p:cNvSpPr>
            <a:spLocks/>
          </p:cNvSpPr>
          <p:nvPr/>
        </p:nvSpPr>
        <p:spPr bwMode="auto">
          <a:xfrm>
            <a:off x="8496300" y="2886075"/>
            <a:ext cx="76200" cy="2209800"/>
          </a:xfrm>
          <a:prstGeom prst="rightBrace">
            <a:avLst>
              <a:gd name="adj1" fmla="val 241667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5265" name="Line 33"/>
          <p:cNvSpPr>
            <a:spLocks noChangeShapeType="1"/>
          </p:cNvSpPr>
          <p:nvPr/>
        </p:nvSpPr>
        <p:spPr bwMode="auto">
          <a:xfrm flipH="1">
            <a:off x="8459788" y="1793875"/>
            <a:ext cx="3048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66" name="AutoShape 34"/>
          <p:cNvSpPr>
            <a:spLocks/>
          </p:cNvSpPr>
          <p:nvPr/>
        </p:nvSpPr>
        <p:spPr bwMode="auto">
          <a:xfrm>
            <a:off x="2068513" y="2809875"/>
            <a:ext cx="152400" cy="2286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  <p:sp>
        <p:nvSpPr>
          <p:cNvPr id="95267" name="Text Box 35"/>
          <p:cNvSpPr txBox="1">
            <a:spLocks noChangeArrowheads="1"/>
          </p:cNvSpPr>
          <p:nvPr/>
        </p:nvSpPr>
        <p:spPr bwMode="auto">
          <a:xfrm>
            <a:off x="8718550" y="1595438"/>
            <a:ext cx="838200" cy="40957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表头</a:t>
            </a:r>
          </a:p>
        </p:txBody>
      </p:sp>
      <p:sp>
        <p:nvSpPr>
          <p:cNvPr id="95268" name="Text Box 36"/>
          <p:cNvSpPr txBox="1">
            <a:spLocks noChangeArrowheads="1"/>
          </p:cNvSpPr>
          <p:nvPr/>
        </p:nvSpPr>
        <p:spPr bwMode="auto">
          <a:xfrm>
            <a:off x="8926513" y="5524500"/>
            <a:ext cx="457200" cy="71437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kumimoji="1" lang="zh-CN" altLang="en-US" sz="2000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附加</a:t>
            </a:r>
          </a:p>
        </p:txBody>
      </p:sp>
      <p:sp>
        <p:nvSpPr>
          <p:cNvPr id="95269" name="AutoShape 37"/>
          <p:cNvSpPr>
            <a:spLocks/>
          </p:cNvSpPr>
          <p:nvPr/>
        </p:nvSpPr>
        <p:spPr bwMode="auto">
          <a:xfrm>
            <a:off x="8729663" y="5435600"/>
            <a:ext cx="76200" cy="792163"/>
          </a:xfrm>
          <a:prstGeom prst="rightBrace">
            <a:avLst>
              <a:gd name="adj1" fmla="val 86632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60" grpId="0" animBg="1" autoUpdateAnimBg="0"/>
      <p:bldP spid="95261" grpId="0" animBg="1" autoUpdateAnimBg="0"/>
      <p:bldP spid="95262" grpId="0" animBg="1" autoUpdateAnimBg="0"/>
      <p:bldP spid="95264" grpId="0" animBg="1"/>
      <p:bldP spid="95266" grpId="0" animBg="1"/>
      <p:bldP spid="95267" grpId="0" animBg="1" autoUpdateAnimBg="0"/>
      <p:bldP spid="95268" grpId="0" animBg="1" autoUpdateAnimBg="0"/>
      <p:bldP spid="9526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2.4.2</a:t>
            </a:r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统计表的设计</a:t>
            </a: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60420" name="圆角矩形 6"/>
          <p:cNvSpPr>
            <a:spLocks noChangeArrowheads="1"/>
          </p:cNvSpPr>
          <p:nvPr/>
        </p:nvSpPr>
        <p:spPr bwMode="auto">
          <a:xfrm>
            <a:off x="4241800" y="334963"/>
            <a:ext cx="3302000" cy="461962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统计表的设计</a:t>
            </a:r>
          </a:p>
        </p:txBody>
      </p:sp>
      <p:sp>
        <p:nvSpPr>
          <p:cNvPr id="60421" name="Rectangle 9"/>
          <p:cNvSpPr>
            <a:spLocks noChangeArrowheads="1"/>
          </p:cNvSpPr>
          <p:nvPr/>
        </p:nvSpPr>
        <p:spPr bwMode="auto">
          <a:xfrm>
            <a:off x="1165225" y="1014413"/>
            <a:ext cx="993775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通常情况下，统计表的左右两边不封口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表中的数据一般是右对齐，有小数点时应以小数点对齐，而且小数的位数应统一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对于没有数字的表格单元，一般用“</a:t>
            </a:r>
            <a:r>
              <a:rPr lang="en-US" altLang="zh-CN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—”</a:t>
            </a: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必要时可在表的下方加上注释</a:t>
            </a:r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1176338" y="3790950"/>
            <a:ext cx="8928100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合理安排统计表的结构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总标题内容应满足</a:t>
            </a:r>
            <a:r>
              <a:rPr lang="en-US" altLang="zh-CN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3W </a:t>
            </a: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数据计量单位相同时，可放在表的右上角标明，不同时应放在每个变量后或单列出一列标明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表中的上下两条横线一般用粗线，其他线用细线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889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本章小结</a:t>
            </a:r>
          </a:p>
        </p:txBody>
      </p:sp>
      <p:sp>
        <p:nvSpPr>
          <p:cNvPr id="6144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0">
              <a:solidFill>
                <a:srgbClr val="FFFFFF"/>
              </a:solidFill>
            </a:endParaRPr>
          </a:p>
        </p:txBody>
      </p:sp>
      <p:sp>
        <p:nvSpPr>
          <p:cNvPr id="61444" name="Rectangle 7"/>
          <p:cNvSpPr>
            <a:spLocks noChangeArrowheads="1"/>
          </p:cNvSpPr>
          <p:nvPr/>
        </p:nvSpPr>
        <p:spPr bwMode="auto">
          <a:xfrm>
            <a:off x="2424113" y="1263650"/>
            <a:ext cx="8153400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609600" indent="-609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数据预处理的内容和目的</a:t>
            </a:r>
          </a:p>
          <a:p>
            <a:pPr algn="l">
              <a:buFontTx/>
              <a:buAutoNum type="arabicPeriod"/>
            </a:pPr>
            <a:endParaRPr lang="zh-CN" altLang="en-US" sz="28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ct val="24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分类和顺序数据的整理与显示方法</a:t>
            </a:r>
          </a:p>
          <a:p>
            <a:pPr algn="l">
              <a:spcBef>
                <a:spcPct val="24000"/>
              </a:spcBef>
              <a:buFontTx/>
              <a:buAutoNum type="arabicPeriod"/>
            </a:pPr>
            <a:endParaRPr lang="zh-CN" altLang="en-US" sz="28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ct val="24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数值型数据的整理与显示方法</a:t>
            </a:r>
          </a:p>
          <a:p>
            <a:pPr algn="l">
              <a:spcBef>
                <a:spcPct val="24000"/>
              </a:spcBef>
              <a:buFontTx/>
              <a:buAutoNum type="arabicPeriod"/>
            </a:pPr>
            <a:endParaRPr lang="zh-CN" altLang="en-US" sz="28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ct val="24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合理使用图表</a:t>
            </a:r>
          </a:p>
          <a:p>
            <a:pPr algn="l">
              <a:spcBef>
                <a:spcPct val="24000"/>
              </a:spcBef>
              <a:buFontTx/>
              <a:buAutoNum type="arabicPeriod"/>
            </a:pPr>
            <a:endParaRPr lang="zh-CN" altLang="en-US" sz="28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ct val="24000"/>
              </a:spcBef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Excel</a:t>
            </a:r>
            <a:r>
              <a:rPr lang="zh-CN" altLang="zh-CN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频数分布表和图形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0"/>
            <a:ext cx="9144000" cy="68580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053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1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两种键盘评级频率统计表</a:t>
            </a:r>
          </a:p>
        </p:txBody>
      </p:sp>
      <p:graphicFrame>
        <p:nvGraphicFramePr>
          <p:cNvPr id="18556" name="Group 124"/>
          <p:cNvGraphicFramePr>
            <a:graphicFrameLocks noGrp="1"/>
          </p:cNvGraphicFramePr>
          <p:nvPr>
            <p:ph idx="1"/>
          </p:nvPr>
        </p:nvGraphicFramePr>
        <p:xfrm>
          <a:off x="2473325" y="1981200"/>
          <a:ext cx="7791768" cy="3911284"/>
        </p:xfrm>
        <a:graphic>
          <a:graphicData uri="http://schemas.openxmlformats.org/drawingml/2006/table">
            <a:tbl>
              <a:tblPr/>
              <a:tblGrid>
                <a:gridCol w="2554288"/>
                <a:gridCol w="2552700"/>
                <a:gridCol w="2476500"/>
                <a:gridCol w="208280"/>
              </a:tblGrid>
              <a:tr h="5889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评级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标准键盘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Dvorak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键盘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相对频率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相对频率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38.5%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63.5%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26.9%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36.5%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28.8%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3.8%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～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1.9%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0%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4926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8905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954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2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99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71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43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15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8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43512" cy="1162050"/>
          </a:xfrm>
        </p:spPr>
        <p:txBody>
          <a:bodyPr/>
          <a:lstStyle/>
          <a:p>
            <a:r>
              <a:rPr lang="zh-CN" altLang="en-US" sz="5400" dirty="0" smtClean="0"/>
              <a:t>案例二</a:t>
            </a:r>
            <a:r>
              <a:rPr lang="en-US" altLang="zh-CN" sz="5400" dirty="0" smtClean="0"/>
              <a:t>-Survival </a:t>
            </a:r>
            <a:r>
              <a:rPr lang="en-US" altLang="zh-CN" sz="5400" dirty="0"/>
              <a:t>Bias</a:t>
            </a:r>
            <a:endParaRPr lang="zh-CN" altLang="en-US" sz="5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62" y="1943710"/>
            <a:ext cx="6667500" cy="4610100"/>
          </a:xfr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sz="3200" dirty="0" smtClean="0"/>
              <a:t>    二战</a:t>
            </a:r>
            <a:r>
              <a:rPr lang="zh-CN" altLang="en-US" sz="3200" dirty="0"/>
              <a:t>期间，一批统计人员承担了一项十分艰巨的任务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</a:t>
            </a:r>
            <a:r>
              <a:rPr lang="zh-CN" altLang="en-US" sz="3200" dirty="0" smtClean="0"/>
              <a:t>他们</a:t>
            </a:r>
            <a:r>
              <a:rPr lang="zh-CN" altLang="en-US" sz="3200" dirty="0"/>
              <a:t>被要求评估和确定飞机的哪些部分</a:t>
            </a:r>
            <a:r>
              <a:rPr lang="zh-CN" altLang="en-US" sz="3200" dirty="0" smtClean="0"/>
              <a:t>需要增强装甲</a:t>
            </a:r>
            <a:r>
              <a:rPr lang="zh-CN" altLang="en-US" sz="3200" dirty="0"/>
              <a:t>，以尽量减少敌人火力造成的损害，并降低飞机失事的数量。</a:t>
            </a:r>
          </a:p>
        </p:txBody>
      </p:sp>
    </p:spTree>
    <p:extLst>
      <p:ext uri="{BB962C8B-B14F-4D97-AF65-F5344CB8AC3E}">
        <p14:creationId xmlns:p14="http://schemas.microsoft.com/office/powerpoint/2010/main" val="380440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2348</TotalTime>
  <Pages>0</Pages>
  <Words>3729</Words>
  <Characters>0</Characters>
  <Application>Microsoft Office PowerPoint</Application>
  <DocSecurity>0</DocSecurity>
  <PresentationFormat>宽屏</PresentationFormat>
  <Lines>0</Lines>
  <Paragraphs>872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69</vt:i4>
      </vt:variant>
    </vt:vector>
  </HeadingPairs>
  <TitlesOfParts>
    <vt:vector size="91" baseType="lpstr">
      <vt:lpstr>仿宋</vt:lpstr>
      <vt:lpstr>黑体</vt:lpstr>
      <vt:lpstr>宋体</vt:lpstr>
      <vt:lpstr>微软雅黑</vt:lpstr>
      <vt:lpstr>Arial</vt:lpstr>
      <vt:lpstr>Calibri</vt:lpstr>
      <vt:lpstr>Calibri Light</vt:lpstr>
      <vt:lpstr>Symbol</vt:lpstr>
      <vt:lpstr>Times New Roman</vt:lpstr>
      <vt:lpstr>Wingdings</vt:lpstr>
      <vt:lpstr>Wingdings 2</vt:lpstr>
      <vt:lpstr>Office 主题</vt:lpstr>
      <vt:lpstr>Axis</vt:lpstr>
      <vt:lpstr>1_Axis</vt:lpstr>
      <vt:lpstr>2_Axis</vt:lpstr>
      <vt:lpstr>3_Axis</vt:lpstr>
      <vt:lpstr>4_Axis</vt:lpstr>
      <vt:lpstr>5_Axis</vt:lpstr>
      <vt:lpstr>6_Axis</vt:lpstr>
      <vt:lpstr>图表</vt:lpstr>
      <vt:lpstr>Equation</vt:lpstr>
      <vt:lpstr>剪辑</vt:lpstr>
      <vt:lpstr>上次课程回顾</vt:lpstr>
      <vt:lpstr>案例一：标准键盘（1872）</vt:lpstr>
      <vt:lpstr>Dvorak键盘（1936）</vt:lpstr>
      <vt:lpstr>输入速度－评级</vt:lpstr>
      <vt:lpstr>PowerPoint 演示文稿</vt:lpstr>
      <vt:lpstr>PowerPoint 演示文稿</vt:lpstr>
      <vt:lpstr>PowerPoint 演示文稿</vt:lpstr>
      <vt:lpstr>两种键盘评级频率统计表</vt:lpstr>
      <vt:lpstr>案例二-Survival Bias</vt:lpstr>
      <vt:lpstr>Survival Bias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哎呀小小草</dc:creator>
  <cp:keywords/>
  <dc:description/>
  <cp:lastModifiedBy>Luo</cp:lastModifiedBy>
  <cp:revision>210</cp:revision>
  <dcterms:created xsi:type="dcterms:W3CDTF">2015-07-17T02:38:59Z</dcterms:created>
  <dcterms:modified xsi:type="dcterms:W3CDTF">2022-03-14T02:07:10Z</dcterms:modified>
  <cp:category/>
</cp:coreProperties>
</file>